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grandir Wide Thin" pitchFamily="2" charset="0"/>
      <p:regular r:id="rId16"/>
    </p:embeddedFont>
    <p:embeddedFont>
      <p:font typeface="Aileron Bold" pitchFamily="2" charset="0"/>
      <p:regular r:id="rId17"/>
    </p:embeddedFont>
    <p:embeddedFont>
      <p:font typeface="Algerian" pitchFamily="82" charset="0"/>
      <p:regular r:id="rId18"/>
    </p:embeddedFont>
    <p:embeddedFont>
      <p:font typeface="Archive" panose="02000506040000020004" pitchFamily="2" charset="0"/>
      <p:regular r:id="rId19"/>
    </p:embeddedFont>
    <p:embeddedFont>
      <p:font typeface="Archivo Black" panose="020B0A03020202020B04" pitchFamily="34" charset="0"/>
      <p:regular r:id="rId20"/>
    </p:embeddedFont>
    <p:embeddedFont>
      <p:font typeface="Open Sauce Bold" pitchFamily="2" charset="0"/>
      <p:regular r:id="rId21"/>
    </p:embeddedFont>
    <p:embeddedFont>
      <p:font typeface="Times New Roman" panose="02020603050405020304" pitchFamily="18" charset="0"/>
      <p:regular r:id="rId22"/>
    </p:embeddedFont>
    <p:embeddedFont>
      <p:font typeface="Times New Roman Bold" panose="02030802070405020303" pitchFamily="18" charset="0"/>
      <p:regular r:id="rId23"/>
      <p:bold r:id="rId24"/>
    </p:embeddedFont>
    <p:embeddedFont>
      <p:font typeface="Times New Roman Medium" panose="02030502070405020303" pitchFamily="18"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3.fntdata"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font" Target="fonts/font6.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5" Type="http://schemas.openxmlformats.org/officeDocument/2006/relationships/font" Target="fonts/font10.fntdata"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font" Target="fonts/font5.fntdata"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9.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8.fntdata"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7.fntdata"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56.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8" Type="http://schemas.openxmlformats.org/officeDocument/2006/relationships/image" Target="../media/image63.jpeg" /><Relationship Id="rId3" Type="http://schemas.openxmlformats.org/officeDocument/2006/relationships/image" Target="../media/image58.svg" /><Relationship Id="rId7" Type="http://schemas.openxmlformats.org/officeDocument/2006/relationships/image" Target="../media/image62.svg" /><Relationship Id="rId2" Type="http://schemas.openxmlformats.org/officeDocument/2006/relationships/image" Target="../media/image57.png" /><Relationship Id="rId1" Type="http://schemas.openxmlformats.org/officeDocument/2006/relationships/slideLayout" Target="../slideLayouts/slideLayout7.xml" /><Relationship Id="rId6" Type="http://schemas.openxmlformats.org/officeDocument/2006/relationships/image" Target="../media/image61.png" /><Relationship Id="rId5" Type="http://schemas.openxmlformats.org/officeDocument/2006/relationships/image" Target="../media/image60.svg" /><Relationship Id="rId4" Type="http://schemas.openxmlformats.org/officeDocument/2006/relationships/image" Target="../media/image59.png" /><Relationship Id="rId9" Type="http://schemas.openxmlformats.org/officeDocument/2006/relationships/image" Target="../media/image64.jpeg" /></Relationships>
</file>

<file path=ppt/slides/_rels/slide13.xml.rels><?xml version="1.0" encoding="UTF-8" standalone="yes"?>
<Relationships xmlns="http://schemas.openxmlformats.org/package/2006/relationships"><Relationship Id="rId3" Type="http://schemas.openxmlformats.org/officeDocument/2006/relationships/image" Target="../media/image66.svg" /><Relationship Id="rId7" Type="http://schemas.openxmlformats.org/officeDocument/2006/relationships/image" Target="../media/image69.jpeg" /><Relationship Id="rId2" Type="http://schemas.openxmlformats.org/officeDocument/2006/relationships/image" Target="../media/image65.png" /><Relationship Id="rId1" Type="http://schemas.openxmlformats.org/officeDocument/2006/relationships/slideLayout" Target="../slideLayouts/slideLayout7.xml" /><Relationship Id="rId6" Type="http://schemas.openxmlformats.org/officeDocument/2006/relationships/image" Target="../media/image17.jpeg" /><Relationship Id="rId5" Type="http://schemas.openxmlformats.org/officeDocument/2006/relationships/image" Target="../media/image68.svg" /><Relationship Id="rId4" Type="http://schemas.openxmlformats.org/officeDocument/2006/relationships/image" Target="../media/image67.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8" Type="http://schemas.openxmlformats.org/officeDocument/2006/relationships/image" Target="../media/image9.jpeg" /><Relationship Id="rId3" Type="http://schemas.openxmlformats.org/officeDocument/2006/relationships/image" Target="../media/image4.png" /><Relationship Id="rId7" Type="http://schemas.openxmlformats.org/officeDocument/2006/relationships/image" Target="../media/image8.png" /><Relationship Id="rId2" Type="http://schemas.openxmlformats.org/officeDocument/2006/relationships/image" Target="../media/image3.jpeg" /><Relationship Id="rId1" Type="http://schemas.openxmlformats.org/officeDocument/2006/relationships/slideLayout" Target="../slideLayouts/slideLayout7.xml" /><Relationship Id="rId6" Type="http://schemas.openxmlformats.org/officeDocument/2006/relationships/image" Target="../media/image7.svg" /><Relationship Id="rId5" Type="http://schemas.openxmlformats.org/officeDocument/2006/relationships/image" Target="../media/image6.png" /><Relationship Id="rId4" Type="http://schemas.openxmlformats.org/officeDocument/2006/relationships/image" Target="../media/image5.jpeg" /></Relationships>
</file>

<file path=ppt/slides/_rels/slide3.xml.rels><?xml version="1.0" encoding="UTF-8" standalone="yes"?>
<Relationships xmlns="http://schemas.openxmlformats.org/package/2006/relationships"><Relationship Id="rId8" Type="http://schemas.openxmlformats.org/officeDocument/2006/relationships/image" Target="../media/image15.svg" /><Relationship Id="rId3" Type="http://schemas.openxmlformats.org/officeDocument/2006/relationships/image" Target="../media/image8.png" /><Relationship Id="rId7" Type="http://schemas.openxmlformats.org/officeDocument/2006/relationships/image" Target="../media/image14.png" /><Relationship Id="rId2" Type="http://schemas.openxmlformats.org/officeDocument/2006/relationships/image" Target="../media/image10.jpeg" /><Relationship Id="rId1" Type="http://schemas.openxmlformats.org/officeDocument/2006/relationships/slideLayout" Target="../slideLayouts/slideLayout7.xml" /><Relationship Id="rId6" Type="http://schemas.openxmlformats.org/officeDocument/2006/relationships/image" Target="../media/image13.svg" /><Relationship Id="rId5" Type="http://schemas.openxmlformats.org/officeDocument/2006/relationships/image" Target="../media/image12.png" /><Relationship Id="rId4" Type="http://schemas.openxmlformats.org/officeDocument/2006/relationships/image" Target="../media/image11.jpeg" /></Relationships>
</file>

<file path=ppt/slides/_rels/slide4.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7.xml" /><Relationship Id="rId5" Type="http://schemas.openxmlformats.org/officeDocument/2006/relationships/image" Target="../media/image19.svg" /><Relationship Id="rId4" Type="http://schemas.openxmlformats.org/officeDocument/2006/relationships/image" Target="../media/image18.png" /></Relationships>
</file>

<file path=ppt/slides/_rels/slide5.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1.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0.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29.svg" /><Relationship Id="rId5" Type="http://schemas.openxmlformats.org/officeDocument/2006/relationships/image" Target="../media/image23.svg" /><Relationship Id="rId15" Type="http://schemas.openxmlformats.org/officeDocument/2006/relationships/image" Target="../media/image33.svg" /><Relationship Id="rId10" Type="http://schemas.openxmlformats.org/officeDocument/2006/relationships/image" Target="../media/image28.png" /><Relationship Id="rId4" Type="http://schemas.openxmlformats.org/officeDocument/2006/relationships/image" Target="../media/image22.png" /><Relationship Id="rId9" Type="http://schemas.openxmlformats.org/officeDocument/2006/relationships/image" Target="../media/image27.svg" /><Relationship Id="rId14" Type="http://schemas.openxmlformats.org/officeDocument/2006/relationships/image" Target="../media/image32.png" /></Relationships>
</file>

<file path=ppt/slides/_rels/slide6.xml.rels><?xml version="1.0" encoding="UTF-8" standalone="yes"?>
<Relationships xmlns="http://schemas.openxmlformats.org/package/2006/relationships"><Relationship Id="rId8" Type="http://schemas.openxmlformats.org/officeDocument/2006/relationships/image" Target="../media/image40.svg" /><Relationship Id="rId3" Type="http://schemas.openxmlformats.org/officeDocument/2006/relationships/image" Target="../media/image35.svg" /><Relationship Id="rId7" Type="http://schemas.openxmlformats.org/officeDocument/2006/relationships/image" Target="../media/image39.png" /><Relationship Id="rId2" Type="http://schemas.openxmlformats.org/officeDocument/2006/relationships/image" Target="../media/image34.png" /><Relationship Id="rId1" Type="http://schemas.openxmlformats.org/officeDocument/2006/relationships/slideLayout" Target="../slideLayouts/slideLayout7.xml" /><Relationship Id="rId6" Type="http://schemas.openxmlformats.org/officeDocument/2006/relationships/image" Target="../media/image38.jpeg" /><Relationship Id="rId5" Type="http://schemas.openxmlformats.org/officeDocument/2006/relationships/image" Target="../media/image37.svg" /><Relationship Id="rId10" Type="http://schemas.openxmlformats.org/officeDocument/2006/relationships/image" Target="../media/image42.svg" /><Relationship Id="rId4" Type="http://schemas.openxmlformats.org/officeDocument/2006/relationships/image" Target="../media/image36.png" /><Relationship Id="rId9" Type="http://schemas.openxmlformats.org/officeDocument/2006/relationships/image" Target="../media/image41.png" /></Relationships>
</file>

<file path=ppt/slides/_rels/slide7.xml.rels><?xml version="1.0" encoding="UTF-8" standalone="yes"?>
<Relationships xmlns="http://schemas.openxmlformats.org/package/2006/relationships"><Relationship Id="rId8" Type="http://schemas.openxmlformats.org/officeDocument/2006/relationships/image" Target="../media/image49.png" /><Relationship Id="rId3" Type="http://schemas.openxmlformats.org/officeDocument/2006/relationships/image" Target="../media/image44.svg" /><Relationship Id="rId7" Type="http://schemas.openxmlformats.org/officeDocument/2006/relationships/image" Target="../media/image48.svg" /><Relationship Id="rId2" Type="http://schemas.openxmlformats.org/officeDocument/2006/relationships/image" Target="../media/image43.png" /><Relationship Id="rId1" Type="http://schemas.openxmlformats.org/officeDocument/2006/relationships/slideLayout" Target="../slideLayouts/slideLayout7.xml" /><Relationship Id="rId6" Type="http://schemas.openxmlformats.org/officeDocument/2006/relationships/image" Target="../media/image47.png" /><Relationship Id="rId5" Type="http://schemas.openxmlformats.org/officeDocument/2006/relationships/image" Target="../media/image46.svg" /><Relationship Id="rId10" Type="http://schemas.openxmlformats.org/officeDocument/2006/relationships/image" Target="../media/image51.svg" /><Relationship Id="rId4" Type="http://schemas.openxmlformats.org/officeDocument/2006/relationships/image" Target="../media/image45.png" /><Relationship Id="rId9" Type="http://schemas.openxmlformats.org/officeDocument/2006/relationships/image" Target="../media/image50.png" /></Relationships>
</file>

<file path=ppt/slides/_rels/slide8.xml.rels><?xml version="1.0" encoding="UTF-8" standalone="yes"?>
<Relationships xmlns="http://schemas.openxmlformats.org/package/2006/relationships"><Relationship Id="rId3" Type="http://schemas.openxmlformats.org/officeDocument/2006/relationships/image" Target="../media/image53.svg" /><Relationship Id="rId2" Type="http://schemas.openxmlformats.org/officeDocument/2006/relationships/image" Target="../media/image52.png" /><Relationship Id="rId1" Type="http://schemas.openxmlformats.org/officeDocument/2006/relationships/slideLayout" Target="../slideLayouts/slideLayout7.xml" /><Relationship Id="rId4" Type="http://schemas.openxmlformats.org/officeDocument/2006/relationships/image" Target="../media/image54.png" /></Relationships>
</file>

<file path=ppt/slides/_rels/slide9.xml.rels><?xml version="1.0" encoding="UTF-8" standalone="yes"?>
<Relationships xmlns="http://schemas.openxmlformats.org/package/2006/relationships"><Relationship Id="rId2" Type="http://schemas.openxmlformats.org/officeDocument/2006/relationships/image" Target="../media/image55.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DBDBD"/>
        </a:solidFill>
        <a:effectLst/>
      </p:bgPr>
    </p:bg>
    <p:spTree>
      <p:nvGrpSpPr>
        <p:cNvPr id="1" name=""/>
        <p:cNvGrpSpPr/>
        <p:nvPr/>
      </p:nvGrpSpPr>
      <p:grpSpPr>
        <a:xfrm>
          <a:off x="0" y="0"/>
          <a:ext cx="0" cy="0"/>
          <a:chOff x="0" y="0"/>
          <a:chExt cx="0" cy="0"/>
        </a:xfrm>
      </p:grpSpPr>
      <p:grpSp>
        <p:nvGrpSpPr>
          <p:cNvPr id="2" name="Group 2"/>
          <p:cNvGrpSpPr/>
          <p:nvPr/>
        </p:nvGrpSpPr>
        <p:grpSpPr>
          <a:xfrm>
            <a:off x="226457" y="170353"/>
            <a:ext cx="2645144" cy="5654934"/>
            <a:chOff x="0" y="0"/>
            <a:chExt cx="3526859" cy="7539913"/>
          </a:xfrm>
        </p:grpSpPr>
        <p:sp>
          <p:nvSpPr>
            <p:cNvPr id="3" name="Freeform 3"/>
            <p:cNvSpPr/>
            <p:nvPr/>
          </p:nvSpPr>
          <p:spPr>
            <a:xfrm>
              <a:off x="0" y="0"/>
              <a:ext cx="3526917" cy="7539865"/>
            </a:xfrm>
            <a:custGeom>
              <a:avLst/>
              <a:gdLst/>
              <a:ahLst/>
              <a:cxnLst/>
              <a:rect l="l" t="t" r="r" b="b"/>
              <a:pathLst>
                <a:path w="3526917" h="7539865">
                  <a:moveTo>
                    <a:pt x="0" y="0"/>
                  </a:moveTo>
                  <a:lnTo>
                    <a:pt x="3526917" y="0"/>
                  </a:lnTo>
                  <a:lnTo>
                    <a:pt x="3526917" y="7539865"/>
                  </a:lnTo>
                  <a:lnTo>
                    <a:pt x="0" y="7539865"/>
                  </a:lnTo>
                  <a:lnTo>
                    <a:pt x="0" y="0"/>
                  </a:lnTo>
                  <a:close/>
                </a:path>
              </a:pathLst>
            </a:custGeom>
            <a:blipFill>
              <a:blip r:embed="rId2"/>
              <a:stretch>
                <a:fillRect l="-395" r="-393"/>
              </a:stretch>
            </a:blipFill>
          </p:spPr>
        </p:sp>
      </p:grpSp>
      <p:grpSp>
        <p:nvGrpSpPr>
          <p:cNvPr id="4" name="Group 4"/>
          <p:cNvGrpSpPr/>
          <p:nvPr/>
        </p:nvGrpSpPr>
        <p:grpSpPr>
          <a:xfrm>
            <a:off x="15290238" y="170353"/>
            <a:ext cx="2742379" cy="5729821"/>
            <a:chOff x="0" y="0"/>
            <a:chExt cx="3656505" cy="7639761"/>
          </a:xfrm>
        </p:grpSpPr>
        <p:sp>
          <p:nvSpPr>
            <p:cNvPr id="5" name="Freeform 5"/>
            <p:cNvSpPr/>
            <p:nvPr/>
          </p:nvSpPr>
          <p:spPr>
            <a:xfrm>
              <a:off x="0" y="0"/>
              <a:ext cx="3656457" cy="7639812"/>
            </a:xfrm>
            <a:custGeom>
              <a:avLst/>
              <a:gdLst/>
              <a:ahLst/>
              <a:cxnLst/>
              <a:rect l="l" t="t" r="r" b="b"/>
              <a:pathLst>
                <a:path w="3656457" h="7639812">
                  <a:moveTo>
                    <a:pt x="0" y="0"/>
                  </a:moveTo>
                  <a:lnTo>
                    <a:pt x="3656457" y="0"/>
                  </a:lnTo>
                  <a:lnTo>
                    <a:pt x="3656457" y="7639812"/>
                  </a:lnTo>
                  <a:lnTo>
                    <a:pt x="0" y="7639812"/>
                  </a:lnTo>
                  <a:lnTo>
                    <a:pt x="0" y="0"/>
                  </a:lnTo>
                  <a:close/>
                </a:path>
              </a:pathLst>
            </a:custGeom>
            <a:blipFill>
              <a:blip r:embed="rId3"/>
              <a:stretch>
                <a:fillRect r="-1"/>
              </a:stretch>
            </a:blipFill>
          </p:spPr>
        </p:sp>
      </p:grpSp>
      <p:sp>
        <p:nvSpPr>
          <p:cNvPr id="6" name="TextBox 6"/>
          <p:cNvSpPr txBox="1"/>
          <p:nvPr/>
        </p:nvSpPr>
        <p:spPr>
          <a:xfrm>
            <a:off x="2737109" y="367687"/>
            <a:ext cx="12348987" cy="1944597"/>
          </a:xfrm>
          <a:prstGeom prst="rect">
            <a:avLst/>
          </a:prstGeom>
        </p:spPr>
        <p:txBody>
          <a:bodyPr lIns="0" tIns="0" rIns="0" bIns="0" rtlCol="0" anchor="t">
            <a:spAutoFit/>
          </a:bodyPr>
          <a:lstStyle/>
          <a:p>
            <a:pPr algn="ctr">
              <a:lnSpc>
                <a:spcPts val="3947"/>
              </a:lnSpc>
            </a:pPr>
            <a:r>
              <a:rPr lang="en-US" sz="3036">
                <a:solidFill>
                  <a:srgbClr val="E60D0D"/>
                </a:solidFill>
                <a:latin typeface="Open Sauce Bold"/>
              </a:rPr>
              <a:t>     MAULANA MUKHTAR AHMAD NADVI TECHNICAL CAMPUS</a:t>
            </a:r>
          </a:p>
          <a:p>
            <a:pPr algn="ctr">
              <a:lnSpc>
                <a:spcPts val="3825"/>
              </a:lnSpc>
            </a:pPr>
            <a:r>
              <a:rPr lang="en-US" sz="2942">
                <a:solidFill>
                  <a:srgbClr val="E60D0D"/>
                </a:solidFill>
                <a:latin typeface="Open Sauce Bold"/>
              </a:rPr>
              <a:t>    </a:t>
            </a:r>
            <a:r>
              <a:rPr lang="en-US" sz="2942">
                <a:solidFill>
                  <a:srgbClr val="A60B0B"/>
                </a:solidFill>
                <a:latin typeface="Open Sauce Bold"/>
              </a:rPr>
              <a:t> </a:t>
            </a:r>
            <a:r>
              <a:rPr lang="en-US" sz="2942">
                <a:solidFill>
                  <a:srgbClr val="ED650E"/>
                </a:solidFill>
                <a:latin typeface="Open Sauce Bold"/>
              </a:rPr>
              <a:t>Affiliated to Savitribai Phule Pune University (SPPU)</a:t>
            </a:r>
            <a:r>
              <a:rPr lang="en-US" sz="2942">
                <a:solidFill>
                  <a:srgbClr val="E60D0D"/>
                </a:solidFill>
                <a:latin typeface="Open Sauce Bold"/>
              </a:rPr>
              <a:t> </a:t>
            </a:r>
          </a:p>
          <a:p>
            <a:pPr algn="ctr">
              <a:lnSpc>
                <a:spcPts val="3825"/>
              </a:lnSpc>
            </a:pPr>
            <a:endParaRPr lang="en-US" sz="2942">
              <a:solidFill>
                <a:srgbClr val="E60D0D"/>
              </a:solidFill>
              <a:latin typeface="Open Sauce Bold"/>
            </a:endParaRPr>
          </a:p>
          <a:p>
            <a:pPr algn="ctr">
              <a:lnSpc>
                <a:spcPts val="3825"/>
              </a:lnSpc>
            </a:pPr>
            <a:endParaRPr lang="en-US" sz="2942">
              <a:solidFill>
                <a:srgbClr val="E60D0D"/>
              </a:solidFill>
              <a:latin typeface="Open Sauce Bold"/>
            </a:endParaRPr>
          </a:p>
        </p:txBody>
      </p:sp>
      <p:sp>
        <p:nvSpPr>
          <p:cNvPr id="7" name="TextBox 7"/>
          <p:cNvSpPr txBox="1"/>
          <p:nvPr/>
        </p:nvSpPr>
        <p:spPr>
          <a:xfrm>
            <a:off x="1186962" y="7199181"/>
            <a:ext cx="7567543" cy="3292656"/>
          </a:xfrm>
          <a:prstGeom prst="rect">
            <a:avLst/>
          </a:prstGeom>
        </p:spPr>
        <p:txBody>
          <a:bodyPr lIns="0" tIns="0" rIns="0" bIns="0" rtlCol="0" anchor="t">
            <a:spAutoFit/>
          </a:bodyPr>
          <a:lstStyle/>
          <a:p>
            <a:pPr algn="l">
              <a:lnSpc>
                <a:spcPts val="4159"/>
              </a:lnSpc>
            </a:pPr>
            <a:r>
              <a:rPr lang="en-US" sz="3199">
                <a:solidFill>
                  <a:srgbClr val="000000"/>
                </a:solidFill>
                <a:latin typeface="Times New Roman"/>
              </a:rPr>
              <a:t>Presented by:</a:t>
            </a:r>
          </a:p>
          <a:p>
            <a:pPr marL="731396" lvl="2" indent="-243799" algn="l">
              <a:lnSpc>
                <a:spcPts val="4159"/>
              </a:lnSpc>
              <a:buFont typeface="Arial"/>
              <a:buChar char="⚬"/>
            </a:pPr>
            <a:r>
              <a:rPr lang="en-US" sz="3199">
                <a:solidFill>
                  <a:srgbClr val="A60B0B"/>
                </a:solidFill>
                <a:latin typeface="Times New Roman"/>
              </a:rPr>
              <a:t>TUSHAR DILIP AHIRE</a:t>
            </a:r>
          </a:p>
          <a:p>
            <a:pPr marL="731396" lvl="2" indent="-243799" algn="l">
              <a:lnSpc>
                <a:spcPts val="4159"/>
              </a:lnSpc>
              <a:buFont typeface="Arial"/>
              <a:buChar char="⚬"/>
            </a:pPr>
            <a:r>
              <a:rPr lang="en-US" sz="3199">
                <a:solidFill>
                  <a:srgbClr val="A60B0B"/>
                </a:solidFill>
                <a:latin typeface="Times New Roman"/>
              </a:rPr>
              <a:t>KAMLESH WALIMIK MORE</a:t>
            </a:r>
          </a:p>
          <a:p>
            <a:pPr marL="731396" lvl="2" indent="-243799" algn="l">
              <a:lnSpc>
                <a:spcPts val="4159"/>
              </a:lnSpc>
              <a:buFont typeface="Arial"/>
              <a:buChar char="⚬"/>
            </a:pPr>
            <a:r>
              <a:rPr lang="en-US" sz="3199">
                <a:solidFill>
                  <a:srgbClr val="A60B0B"/>
                </a:solidFill>
                <a:latin typeface="Times New Roman"/>
              </a:rPr>
              <a:t>NISHANT SURESH BACCHAV</a:t>
            </a:r>
          </a:p>
          <a:p>
            <a:pPr marL="731396" lvl="2" indent="-243799" algn="l">
              <a:lnSpc>
                <a:spcPts val="4159"/>
              </a:lnSpc>
              <a:buFont typeface="Arial"/>
              <a:buChar char="⚬"/>
            </a:pPr>
            <a:r>
              <a:rPr lang="en-US" sz="3199">
                <a:solidFill>
                  <a:srgbClr val="A60B0B"/>
                </a:solidFill>
                <a:latin typeface="Times New Roman"/>
              </a:rPr>
              <a:t>KAMLESH ATMARAM KADAM</a:t>
            </a:r>
          </a:p>
          <a:p>
            <a:pPr marL="731396" lvl="2" indent="-243799" algn="ctr">
              <a:lnSpc>
                <a:spcPts val="4159"/>
              </a:lnSpc>
            </a:pPr>
            <a:endParaRPr lang="en-US" sz="3199">
              <a:solidFill>
                <a:srgbClr val="A60B0B"/>
              </a:solidFill>
              <a:latin typeface="Times New Roman"/>
            </a:endParaRPr>
          </a:p>
        </p:txBody>
      </p:sp>
      <p:sp>
        <p:nvSpPr>
          <p:cNvPr id="8" name="TextBox 8"/>
          <p:cNvSpPr txBox="1"/>
          <p:nvPr/>
        </p:nvSpPr>
        <p:spPr>
          <a:xfrm>
            <a:off x="11544303" y="7516722"/>
            <a:ext cx="6046912" cy="2975116"/>
          </a:xfrm>
          <a:prstGeom prst="rect">
            <a:avLst/>
          </a:prstGeom>
        </p:spPr>
        <p:txBody>
          <a:bodyPr lIns="0" tIns="0" rIns="0" bIns="0" rtlCol="0" anchor="t">
            <a:spAutoFit/>
          </a:bodyPr>
          <a:lstStyle/>
          <a:p>
            <a:pPr algn="l">
              <a:lnSpc>
                <a:spcPts val="4159"/>
              </a:lnSpc>
            </a:pPr>
            <a:r>
              <a:rPr lang="en-US" sz="3199">
                <a:solidFill>
                  <a:srgbClr val="000000"/>
                </a:solidFill>
                <a:latin typeface="Times New Roman"/>
              </a:rPr>
              <a:t>  Under the Guidance of :</a:t>
            </a:r>
          </a:p>
          <a:p>
            <a:pPr algn="l">
              <a:lnSpc>
                <a:spcPts val="4159"/>
              </a:lnSpc>
            </a:pPr>
            <a:r>
              <a:rPr lang="en-US" sz="3199">
                <a:solidFill>
                  <a:srgbClr val="000000"/>
                </a:solidFill>
                <a:latin typeface="Times New Roman"/>
              </a:rPr>
              <a:t> </a:t>
            </a:r>
            <a:r>
              <a:rPr lang="en-US" sz="3199">
                <a:solidFill>
                  <a:srgbClr val="010101"/>
                </a:solidFill>
                <a:latin typeface="Times New Roman"/>
              </a:rPr>
              <a:t> Guide:</a:t>
            </a:r>
            <a:r>
              <a:rPr lang="en-US" sz="3199">
                <a:solidFill>
                  <a:srgbClr val="A60B0B"/>
                </a:solidFill>
                <a:latin typeface="Times New Roman"/>
              </a:rPr>
              <a:t> Prof.Siddiqui Mohsin </a:t>
            </a:r>
          </a:p>
          <a:p>
            <a:pPr algn="ctr">
              <a:lnSpc>
                <a:spcPts val="4159"/>
              </a:lnSpc>
            </a:pPr>
            <a:r>
              <a:rPr lang="en-US" sz="3199">
                <a:solidFill>
                  <a:srgbClr val="A60B0B"/>
                </a:solidFill>
                <a:latin typeface="Times New Roman"/>
              </a:rPr>
              <a:t>&amp;</a:t>
            </a:r>
          </a:p>
          <a:p>
            <a:pPr algn="l">
              <a:lnSpc>
                <a:spcPts val="4159"/>
              </a:lnSpc>
            </a:pPr>
            <a:r>
              <a:rPr lang="en-US" sz="3199">
                <a:solidFill>
                  <a:srgbClr val="A60B0B"/>
                </a:solidFill>
                <a:latin typeface="Times New Roman"/>
              </a:rPr>
              <a:t>  </a:t>
            </a:r>
            <a:r>
              <a:rPr lang="en-US" sz="3199">
                <a:solidFill>
                  <a:srgbClr val="1A1A1A"/>
                </a:solidFill>
                <a:latin typeface="Times New Roman"/>
              </a:rPr>
              <a:t>Co-guide:</a:t>
            </a:r>
            <a:r>
              <a:rPr lang="en-US" sz="3199">
                <a:solidFill>
                  <a:srgbClr val="A60B0B"/>
                </a:solidFill>
                <a:latin typeface="Times New Roman"/>
              </a:rPr>
              <a:t> Dr. Salman Baig</a:t>
            </a:r>
          </a:p>
          <a:p>
            <a:pPr algn="ctr">
              <a:lnSpc>
                <a:spcPts val="2858"/>
              </a:lnSpc>
            </a:pPr>
            <a:endParaRPr lang="en-US" sz="3199">
              <a:solidFill>
                <a:srgbClr val="A60B0B"/>
              </a:solidFill>
              <a:latin typeface="Times New Roman"/>
            </a:endParaRPr>
          </a:p>
          <a:p>
            <a:pPr algn="ctr">
              <a:lnSpc>
                <a:spcPts val="2858"/>
              </a:lnSpc>
            </a:pPr>
            <a:endParaRPr lang="en-US" sz="3199">
              <a:solidFill>
                <a:srgbClr val="A60B0B"/>
              </a:solidFill>
              <a:latin typeface="Times New Roman"/>
            </a:endParaRPr>
          </a:p>
        </p:txBody>
      </p:sp>
      <p:sp>
        <p:nvSpPr>
          <p:cNvPr id="9" name="TextBox 9"/>
          <p:cNvSpPr txBox="1"/>
          <p:nvPr/>
        </p:nvSpPr>
        <p:spPr>
          <a:xfrm>
            <a:off x="5382297" y="1802141"/>
            <a:ext cx="6999442" cy="870431"/>
          </a:xfrm>
          <a:prstGeom prst="rect">
            <a:avLst/>
          </a:prstGeom>
        </p:spPr>
        <p:txBody>
          <a:bodyPr wrap="square" lIns="0" tIns="0" rIns="0" bIns="0" rtlCol="0" anchor="t">
            <a:spAutoFit/>
          </a:bodyPr>
          <a:lstStyle/>
          <a:p>
            <a:pPr algn="ctr">
              <a:lnSpc>
                <a:spcPts val="7278"/>
              </a:lnSpc>
            </a:pPr>
            <a:r>
              <a:rPr lang="en-US" sz="5599" dirty="0">
                <a:solidFill>
                  <a:srgbClr val="001F60"/>
                </a:solidFill>
                <a:latin typeface="Times New Roman Bold"/>
              </a:rPr>
              <a:t>Project Work Stage -2</a:t>
            </a:r>
          </a:p>
        </p:txBody>
      </p:sp>
      <p:sp>
        <p:nvSpPr>
          <p:cNvPr id="10" name="TextBox 10"/>
          <p:cNvSpPr txBox="1"/>
          <p:nvPr/>
        </p:nvSpPr>
        <p:spPr>
          <a:xfrm>
            <a:off x="2084813" y="3584022"/>
            <a:ext cx="16577260" cy="3975447"/>
          </a:xfrm>
          <a:prstGeom prst="rect">
            <a:avLst/>
          </a:prstGeom>
        </p:spPr>
        <p:txBody>
          <a:bodyPr wrap="square" lIns="0" tIns="0" rIns="0" bIns="0" rtlCol="0" anchor="ctr">
            <a:spAutoFit/>
          </a:bodyPr>
          <a:lstStyle/>
          <a:p>
            <a:pPr>
              <a:lnSpc>
                <a:spcPts val="8163"/>
              </a:lnSpc>
            </a:pPr>
            <a:r>
              <a:rPr lang="en-US" sz="6279" dirty="0">
                <a:solidFill>
                  <a:srgbClr val="000000"/>
                </a:solidFill>
                <a:latin typeface="Times New Roman"/>
              </a:rPr>
              <a:t>  The Presentation on </a:t>
            </a:r>
          </a:p>
          <a:p>
            <a:pPr algn="ctr">
              <a:lnSpc>
                <a:spcPts val="11413"/>
              </a:lnSpc>
              <a:spcBef>
                <a:spcPct val="0"/>
              </a:spcBef>
            </a:pPr>
            <a:r>
              <a:rPr lang="en-US" sz="6600" dirty="0">
                <a:solidFill>
                  <a:srgbClr val="000000"/>
                </a:solidFill>
                <a:latin typeface="Times New Roman Bold"/>
              </a:rPr>
              <a:t>Weapon Detection In Real time</a:t>
            </a:r>
            <a:r>
              <a:rPr lang="en-IN" sz="6600" dirty="0">
                <a:solidFill>
                  <a:srgbClr val="000000"/>
                </a:solidFill>
                <a:latin typeface="Times New Roman Bold"/>
              </a:rPr>
              <a:t> Using YOLOv8 Model</a:t>
            </a:r>
            <a:r>
              <a:rPr lang="en-IN" sz="8779" dirty="0">
                <a:solidFill>
                  <a:srgbClr val="000000"/>
                </a:solidFill>
                <a:latin typeface="Times New Roman Bold"/>
              </a:rPr>
              <a:t> </a:t>
            </a:r>
            <a:endParaRPr lang="en-US" sz="8779" dirty="0">
              <a:solidFill>
                <a:srgbClr val="000000"/>
              </a:solidFill>
              <a:latin typeface="Times New Roma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85263" y="2129502"/>
            <a:ext cx="17717474" cy="7877527"/>
          </a:xfrm>
          <a:custGeom>
            <a:avLst/>
            <a:gdLst/>
            <a:ahLst/>
            <a:cxnLst/>
            <a:rect l="l" t="t" r="r" b="b"/>
            <a:pathLst>
              <a:path w="17717474" h="7877527">
                <a:moveTo>
                  <a:pt x="0" y="0"/>
                </a:moveTo>
                <a:lnTo>
                  <a:pt x="17717474" y="0"/>
                </a:lnTo>
                <a:lnTo>
                  <a:pt x="17717474" y="7877527"/>
                </a:lnTo>
                <a:lnTo>
                  <a:pt x="0" y="7877527"/>
                </a:lnTo>
                <a:lnTo>
                  <a:pt x="0" y="0"/>
                </a:lnTo>
                <a:close/>
              </a:path>
            </a:pathLst>
          </a:custGeom>
          <a:blipFill>
            <a:blip r:embed="rId2"/>
            <a:stretch>
              <a:fillRect t="-318" b="-318"/>
            </a:stretch>
          </a:blipFill>
        </p:spPr>
      </p:sp>
      <p:grpSp>
        <p:nvGrpSpPr>
          <p:cNvPr id="3" name="Group 3"/>
          <p:cNvGrpSpPr/>
          <p:nvPr/>
        </p:nvGrpSpPr>
        <p:grpSpPr>
          <a:xfrm>
            <a:off x="4436843" y="431305"/>
            <a:ext cx="8711837" cy="1194790"/>
            <a:chOff x="0" y="0"/>
            <a:chExt cx="2294476" cy="314677"/>
          </a:xfrm>
        </p:grpSpPr>
        <p:sp>
          <p:nvSpPr>
            <p:cNvPr id="4" name="Freeform 4"/>
            <p:cNvSpPr/>
            <p:nvPr/>
          </p:nvSpPr>
          <p:spPr>
            <a:xfrm>
              <a:off x="0" y="0"/>
              <a:ext cx="2294476" cy="314677"/>
            </a:xfrm>
            <a:custGeom>
              <a:avLst/>
              <a:gdLst/>
              <a:ahLst/>
              <a:cxnLst/>
              <a:rect l="l" t="t" r="r" b="b"/>
              <a:pathLst>
                <a:path w="2294476" h="314677">
                  <a:moveTo>
                    <a:pt x="2091276" y="0"/>
                  </a:moveTo>
                  <a:lnTo>
                    <a:pt x="203200" y="0"/>
                  </a:lnTo>
                  <a:lnTo>
                    <a:pt x="0" y="157339"/>
                  </a:lnTo>
                  <a:lnTo>
                    <a:pt x="203200" y="314677"/>
                  </a:lnTo>
                  <a:lnTo>
                    <a:pt x="2091276" y="314677"/>
                  </a:lnTo>
                  <a:lnTo>
                    <a:pt x="2294476" y="157339"/>
                  </a:lnTo>
                  <a:lnTo>
                    <a:pt x="2091276" y="0"/>
                  </a:lnTo>
                  <a:close/>
                </a:path>
              </a:pathLst>
            </a:custGeom>
            <a:solidFill>
              <a:srgbClr val="FFFFFF"/>
            </a:solidFill>
          </p:spPr>
        </p:sp>
        <p:sp>
          <p:nvSpPr>
            <p:cNvPr id="5" name="TextBox 5"/>
            <p:cNvSpPr txBox="1"/>
            <p:nvPr/>
          </p:nvSpPr>
          <p:spPr>
            <a:xfrm>
              <a:off x="152400" y="-57150"/>
              <a:ext cx="1989676" cy="371827"/>
            </a:xfrm>
            <a:prstGeom prst="rect">
              <a:avLst/>
            </a:prstGeom>
          </p:spPr>
          <p:txBody>
            <a:bodyPr lIns="50800" tIns="50800" rIns="50800" bIns="50800" rtlCol="0" anchor="ctr"/>
            <a:lstStyle/>
            <a:p>
              <a:pPr algn="ctr">
                <a:lnSpc>
                  <a:spcPts val="2340"/>
                </a:lnSpc>
              </a:pPr>
              <a:endParaRPr/>
            </a:p>
          </p:txBody>
        </p:sp>
      </p:grpSp>
      <p:sp>
        <p:nvSpPr>
          <p:cNvPr id="6" name="TextBox 6"/>
          <p:cNvSpPr txBox="1"/>
          <p:nvPr/>
        </p:nvSpPr>
        <p:spPr>
          <a:xfrm>
            <a:off x="5508128" y="650875"/>
            <a:ext cx="7106245" cy="720725"/>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Times New Roman"/>
              </a:rPr>
              <a:t>Collection of Dataset (YOLOv8)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834395" y="123190"/>
            <a:ext cx="6772823" cy="1312630"/>
            <a:chOff x="0" y="0"/>
            <a:chExt cx="1783789" cy="345713"/>
          </a:xfrm>
        </p:grpSpPr>
        <p:sp>
          <p:nvSpPr>
            <p:cNvPr id="3" name="Freeform 3"/>
            <p:cNvSpPr/>
            <p:nvPr/>
          </p:nvSpPr>
          <p:spPr>
            <a:xfrm>
              <a:off x="0" y="0"/>
              <a:ext cx="1783789" cy="345713"/>
            </a:xfrm>
            <a:custGeom>
              <a:avLst/>
              <a:gdLst/>
              <a:ahLst/>
              <a:cxnLst/>
              <a:rect l="l" t="t" r="r" b="b"/>
              <a:pathLst>
                <a:path w="1783789" h="345713">
                  <a:moveTo>
                    <a:pt x="1580589" y="0"/>
                  </a:moveTo>
                  <a:lnTo>
                    <a:pt x="0" y="0"/>
                  </a:lnTo>
                  <a:lnTo>
                    <a:pt x="0" y="345713"/>
                  </a:lnTo>
                  <a:lnTo>
                    <a:pt x="1580589" y="345713"/>
                  </a:lnTo>
                  <a:lnTo>
                    <a:pt x="1783789" y="172857"/>
                  </a:lnTo>
                  <a:lnTo>
                    <a:pt x="1580589" y="0"/>
                  </a:lnTo>
                  <a:close/>
                </a:path>
              </a:pathLst>
            </a:custGeom>
            <a:solidFill>
              <a:srgbClr val="FFFFFF"/>
            </a:solidFill>
          </p:spPr>
        </p:sp>
        <p:sp>
          <p:nvSpPr>
            <p:cNvPr id="4" name="TextBox 4"/>
            <p:cNvSpPr txBox="1"/>
            <p:nvPr/>
          </p:nvSpPr>
          <p:spPr>
            <a:xfrm>
              <a:off x="0" y="-57150"/>
              <a:ext cx="1669489" cy="402863"/>
            </a:xfrm>
            <a:prstGeom prst="rect">
              <a:avLst/>
            </a:prstGeom>
          </p:spPr>
          <p:txBody>
            <a:bodyPr lIns="50800" tIns="50800" rIns="50800" bIns="50800" rtlCol="0" anchor="ctr"/>
            <a:lstStyle/>
            <a:p>
              <a:pPr algn="ctr">
                <a:lnSpc>
                  <a:spcPts val="2340"/>
                </a:lnSpc>
              </a:pPr>
              <a:endParaRPr/>
            </a:p>
          </p:txBody>
        </p:sp>
      </p:grpSp>
      <p:grpSp>
        <p:nvGrpSpPr>
          <p:cNvPr id="5" name="Group 5"/>
          <p:cNvGrpSpPr/>
          <p:nvPr/>
        </p:nvGrpSpPr>
        <p:grpSpPr>
          <a:xfrm>
            <a:off x="1533219" y="3882075"/>
            <a:ext cx="6031478" cy="4200628"/>
            <a:chOff x="0" y="0"/>
            <a:chExt cx="1588537" cy="1106338"/>
          </a:xfrm>
        </p:grpSpPr>
        <p:sp>
          <p:nvSpPr>
            <p:cNvPr id="6" name="Freeform 6"/>
            <p:cNvSpPr/>
            <p:nvPr/>
          </p:nvSpPr>
          <p:spPr>
            <a:xfrm>
              <a:off x="0" y="0"/>
              <a:ext cx="1588537" cy="1106338"/>
            </a:xfrm>
            <a:custGeom>
              <a:avLst/>
              <a:gdLst/>
              <a:ahLst/>
              <a:cxnLst/>
              <a:rect l="l" t="t" r="r" b="b"/>
              <a:pathLst>
                <a:path w="1588537" h="1106338">
                  <a:moveTo>
                    <a:pt x="65463" y="0"/>
                  </a:moveTo>
                  <a:lnTo>
                    <a:pt x="1523074" y="0"/>
                  </a:lnTo>
                  <a:cubicBezTo>
                    <a:pt x="1540436" y="0"/>
                    <a:pt x="1557087" y="6897"/>
                    <a:pt x="1569364" y="19174"/>
                  </a:cubicBezTo>
                  <a:cubicBezTo>
                    <a:pt x="1581640" y="31450"/>
                    <a:pt x="1588537" y="48101"/>
                    <a:pt x="1588537" y="65463"/>
                  </a:cubicBezTo>
                  <a:lnTo>
                    <a:pt x="1588537" y="1040875"/>
                  </a:lnTo>
                  <a:cubicBezTo>
                    <a:pt x="1588537" y="1077029"/>
                    <a:pt x="1559229" y="1106338"/>
                    <a:pt x="1523074" y="1106338"/>
                  </a:cubicBezTo>
                  <a:lnTo>
                    <a:pt x="65463" y="1106338"/>
                  </a:lnTo>
                  <a:cubicBezTo>
                    <a:pt x="48101" y="1106338"/>
                    <a:pt x="31450" y="1099441"/>
                    <a:pt x="19174" y="1087165"/>
                  </a:cubicBezTo>
                  <a:cubicBezTo>
                    <a:pt x="6897" y="1074888"/>
                    <a:pt x="0" y="1058237"/>
                    <a:pt x="0" y="1040875"/>
                  </a:cubicBezTo>
                  <a:lnTo>
                    <a:pt x="0" y="65463"/>
                  </a:lnTo>
                  <a:cubicBezTo>
                    <a:pt x="0" y="29309"/>
                    <a:pt x="29309" y="0"/>
                    <a:pt x="65463" y="0"/>
                  </a:cubicBezTo>
                  <a:close/>
                </a:path>
              </a:pathLst>
            </a:custGeom>
            <a:solidFill>
              <a:srgbClr val="BDBDBD"/>
            </a:solidFill>
          </p:spPr>
        </p:sp>
        <p:sp>
          <p:nvSpPr>
            <p:cNvPr id="7" name="TextBox 7"/>
            <p:cNvSpPr txBox="1"/>
            <p:nvPr/>
          </p:nvSpPr>
          <p:spPr>
            <a:xfrm>
              <a:off x="0" y="-57150"/>
              <a:ext cx="1588537" cy="1163488"/>
            </a:xfrm>
            <a:prstGeom prst="rect">
              <a:avLst/>
            </a:prstGeom>
          </p:spPr>
          <p:txBody>
            <a:bodyPr lIns="50800" tIns="50800" rIns="50800" bIns="50800" rtlCol="0" anchor="ctr"/>
            <a:lstStyle/>
            <a:p>
              <a:pPr algn="ctr">
                <a:lnSpc>
                  <a:spcPts val="2340"/>
                </a:lnSpc>
              </a:pPr>
              <a:endParaRPr/>
            </a:p>
          </p:txBody>
        </p:sp>
      </p:grpSp>
      <p:grpSp>
        <p:nvGrpSpPr>
          <p:cNvPr id="8" name="Group 8"/>
          <p:cNvGrpSpPr/>
          <p:nvPr/>
        </p:nvGrpSpPr>
        <p:grpSpPr>
          <a:xfrm>
            <a:off x="10365992" y="3882075"/>
            <a:ext cx="6209573" cy="5902346"/>
            <a:chOff x="0" y="0"/>
            <a:chExt cx="1635443" cy="1554527"/>
          </a:xfrm>
        </p:grpSpPr>
        <p:sp>
          <p:nvSpPr>
            <p:cNvPr id="9" name="Freeform 9"/>
            <p:cNvSpPr/>
            <p:nvPr/>
          </p:nvSpPr>
          <p:spPr>
            <a:xfrm>
              <a:off x="0" y="0"/>
              <a:ext cx="1635443" cy="1554527"/>
            </a:xfrm>
            <a:custGeom>
              <a:avLst/>
              <a:gdLst/>
              <a:ahLst/>
              <a:cxnLst/>
              <a:rect l="l" t="t" r="r" b="b"/>
              <a:pathLst>
                <a:path w="1635443" h="1554527">
                  <a:moveTo>
                    <a:pt x="63585" y="0"/>
                  </a:moveTo>
                  <a:lnTo>
                    <a:pt x="1571858" y="0"/>
                  </a:lnTo>
                  <a:cubicBezTo>
                    <a:pt x="1606975" y="0"/>
                    <a:pt x="1635443" y="28468"/>
                    <a:pt x="1635443" y="63585"/>
                  </a:cubicBezTo>
                  <a:lnTo>
                    <a:pt x="1635443" y="1490942"/>
                  </a:lnTo>
                  <a:cubicBezTo>
                    <a:pt x="1635443" y="1526059"/>
                    <a:pt x="1606975" y="1554527"/>
                    <a:pt x="1571858" y="1554527"/>
                  </a:cubicBezTo>
                  <a:lnTo>
                    <a:pt x="63585" y="1554527"/>
                  </a:lnTo>
                  <a:cubicBezTo>
                    <a:pt x="28468" y="1554527"/>
                    <a:pt x="0" y="1526059"/>
                    <a:pt x="0" y="1490942"/>
                  </a:cubicBezTo>
                  <a:lnTo>
                    <a:pt x="0" y="63585"/>
                  </a:lnTo>
                  <a:cubicBezTo>
                    <a:pt x="0" y="28468"/>
                    <a:pt x="28468" y="0"/>
                    <a:pt x="63585" y="0"/>
                  </a:cubicBezTo>
                  <a:close/>
                </a:path>
              </a:pathLst>
            </a:custGeom>
            <a:solidFill>
              <a:srgbClr val="BDBDBD"/>
            </a:solidFill>
          </p:spPr>
        </p:sp>
        <p:sp>
          <p:nvSpPr>
            <p:cNvPr id="10" name="TextBox 10"/>
            <p:cNvSpPr txBox="1"/>
            <p:nvPr/>
          </p:nvSpPr>
          <p:spPr>
            <a:xfrm>
              <a:off x="0" y="-57150"/>
              <a:ext cx="1635443" cy="1611677"/>
            </a:xfrm>
            <a:prstGeom prst="rect">
              <a:avLst/>
            </a:prstGeom>
          </p:spPr>
          <p:txBody>
            <a:bodyPr lIns="50800" tIns="50800" rIns="50800" bIns="50800" rtlCol="0" anchor="ctr"/>
            <a:lstStyle/>
            <a:p>
              <a:pPr algn="ctr">
                <a:lnSpc>
                  <a:spcPts val="2340"/>
                </a:lnSpc>
              </a:pPr>
              <a:endParaRPr/>
            </a:p>
          </p:txBody>
        </p:sp>
      </p:grpSp>
      <p:grpSp>
        <p:nvGrpSpPr>
          <p:cNvPr id="11" name="Group 11"/>
          <p:cNvGrpSpPr/>
          <p:nvPr/>
        </p:nvGrpSpPr>
        <p:grpSpPr>
          <a:xfrm>
            <a:off x="1958582" y="2116022"/>
            <a:ext cx="5057472" cy="1543050"/>
            <a:chOff x="0" y="0"/>
            <a:chExt cx="1332009" cy="406400"/>
          </a:xfrm>
        </p:grpSpPr>
        <p:sp>
          <p:nvSpPr>
            <p:cNvPr id="12" name="Freeform 12"/>
            <p:cNvSpPr/>
            <p:nvPr/>
          </p:nvSpPr>
          <p:spPr>
            <a:xfrm>
              <a:off x="0" y="0"/>
              <a:ext cx="1332009" cy="406400"/>
            </a:xfrm>
            <a:custGeom>
              <a:avLst/>
              <a:gdLst/>
              <a:ahLst/>
              <a:cxnLst/>
              <a:rect l="l" t="t" r="r" b="b"/>
              <a:pathLst>
                <a:path w="1332009" h="406400">
                  <a:moveTo>
                    <a:pt x="1128809" y="0"/>
                  </a:moveTo>
                  <a:cubicBezTo>
                    <a:pt x="1241033" y="0"/>
                    <a:pt x="1332009" y="90976"/>
                    <a:pt x="1332009" y="203200"/>
                  </a:cubicBezTo>
                  <a:cubicBezTo>
                    <a:pt x="1332009" y="315424"/>
                    <a:pt x="1241033" y="406400"/>
                    <a:pt x="1128809" y="406400"/>
                  </a:cubicBezTo>
                  <a:lnTo>
                    <a:pt x="203200" y="406400"/>
                  </a:lnTo>
                  <a:cubicBezTo>
                    <a:pt x="90976" y="406400"/>
                    <a:pt x="0" y="315424"/>
                    <a:pt x="0" y="203200"/>
                  </a:cubicBezTo>
                  <a:cubicBezTo>
                    <a:pt x="0" y="90976"/>
                    <a:pt x="90976" y="0"/>
                    <a:pt x="203200" y="0"/>
                  </a:cubicBezTo>
                  <a:close/>
                </a:path>
              </a:pathLst>
            </a:custGeom>
            <a:solidFill>
              <a:srgbClr val="C2FADF"/>
            </a:solidFill>
          </p:spPr>
        </p:sp>
        <p:sp>
          <p:nvSpPr>
            <p:cNvPr id="13" name="TextBox 13"/>
            <p:cNvSpPr txBox="1"/>
            <p:nvPr/>
          </p:nvSpPr>
          <p:spPr>
            <a:xfrm>
              <a:off x="0" y="-57150"/>
              <a:ext cx="1332009" cy="463550"/>
            </a:xfrm>
            <a:prstGeom prst="rect">
              <a:avLst/>
            </a:prstGeom>
          </p:spPr>
          <p:txBody>
            <a:bodyPr lIns="50800" tIns="50800" rIns="50800" bIns="50800" rtlCol="0" anchor="ctr"/>
            <a:lstStyle/>
            <a:p>
              <a:pPr algn="ctr">
                <a:lnSpc>
                  <a:spcPts val="2340"/>
                </a:lnSpc>
              </a:pPr>
              <a:endParaRPr/>
            </a:p>
          </p:txBody>
        </p:sp>
      </p:grpSp>
      <p:sp>
        <p:nvSpPr>
          <p:cNvPr id="14" name="TextBox 14"/>
          <p:cNvSpPr txBox="1"/>
          <p:nvPr/>
        </p:nvSpPr>
        <p:spPr>
          <a:xfrm>
            <a:off x="5603975" y="240390"/>
            <a:ext cx="6772823" cy="925830"/>
          </a:xfrm>
          <a:prstGeom prst="rect">
            <a:avLst/>
          </a:prstGeom>
        </p:spPr>
        <p:txBody>
          <a:bodyPr lIns="0" tIns="0" rIns="0" bIns="0" rtlCol="0" anchor="t">
            <a:spAutoFit/>
          </a:bodyPr>
          <a:lstStyle/>
          <a:p>
            <a:pPr algn="ctr">
              <a:lnSpc>
                <a:spcPts val="6629"/>
              </a:lnSpc>
              <a:spcBef>
                <a:spcPct val="0"/>
              </a:spcBef>
            </a:pPr>
            <a:r>
              <a:rPr lang="en-US" sz="5099">
                <a:solidFill>
                  <a:srgbClr val="070404"/>
                </a:solidFill>
                <a:latin typeface="Times New Roman Bold"/>
              </a:rPr>
              <a:t>Experimental Setup</a:t>
            </a:r>
          </a:p>
        </p:txBody>
      </p:sp>
      <p:grpSp>
        <p:nvGrpSpPr>
          <p:cNvPr id="15" name="Group 15"/>
          <p:cNvGrpSpPr/>
          <p:nvPr/>
        </p:nvGrpSpPr>
        <p:grpSpPr>
          <a:xfrm>
            <a:off x="10834794" y="2116022"/>
            <a:ext cx="5057472" cy="1543050"/>
            <a:chOff x="0" y="0"/>
            <a:chExt cx="1332009" cy="406400"/>
          </a:xfrm>
        </p:grpSpPr>
        <p:sp>
          <p:nvSpPr>
            <p:cNvPr id="16" name="Freeform 16"/>
            <p:cNvSpPr/>
            <p:nvPr/>
          </p:nvSpPr>
          <p:spPr>
            <a:xfrm>
              <a:off x="0" y="0"/>
              <a:ext cx="1332009" cy="406400"/>
            </a:xfrm>
            <a:custGeom>
              <a:avLst/>
              <a:gdLst/>
              <a:ahLst/>
              <a:cxnLst/>
              <a:rect l="l" t="t" r="r" b="b"/>
              <a:pathLst>
                <a:path w="1332009" h="406400">
                  <a:moveTo>
                    <a:pt x="1128809" y="0"/>
                  </a:moveTo>
                  <a:cubicBezTo>
                    <a:pt x="1241033" y="0"/>
                    <a:pt x="1332009" y="90976"/>
                    <a:pt x="1332009" y="203200"/>
                  </a:cubicBezTo>
                  <a:cubicBezTo>
                    <a:pt x="1332009" y="315424"/>
                    <a:pt x="1241033" y="406400"/>
                    <a:pt x="1128809" y="406400"/>
                  </a:cubicBezTo>
                  <a:lnTo>
                    <a:pt x="203200" y="406400"/>
                  </a:lnTo>
                  <a:cubicBezTo>
                    <a:pt x="90976" y="406400"/>
                    <a:pt x="0" y="315424"/>
                    <a:pt x="0" y="203200"/>
                  </a:cubicBezTo>
                  <a:cubicBezTo>
                    <a:pt x="0" y="90976"/>
                    <a:pt x="90976" y="0"/>
                    <a:pt x="203200" y="0"/>
                  </a:cubicBezTo>
                  <a:close/>
                </a:path>
              </a:pathLst>
            </a:custGeom>
            <a:solidFill>
              <a:srgbClr val="C2FADF"/>
            </a:solidFill>
          </p:spPr>
        </p:sp>
        <p:sp>
          <p:nvSpPr>
            <p:cNvPr id="17" name="TextBox 17"/>
            <p:cNvSpPr txBox="1"/>
            <p:nvPr/>
          </p:nvSpPr>
          <p:spPr>
            <a:xfrm>
              <a:off x="0" y="-57150"/>
              <a:ext cx="1332009" cy="463550"/>
            </a:xfrm>
            <a:prstGeom prst="rect">
              <a:avLst/>
            </a:prstGeom>
          </p:spPr>
          <p:txBody>
            <a:bodyPr lIns="50800" tIns="50800" rIns="50800" bIns="50800" rtlCol="0" anchor="ctr"/>
            <a:lstStyle/>
            <a:p>
              <a:pPr algn="ctr">
                <a:lnSpc>
                  <a:spcPts val="2340"/>
                </a:lnSpc>
              </a:pPr>
              <a:endParaRPr/>
            </a:p>
          </p:txBody>
        </p:sp>
      </p:grpSp>
      <p:sp>
        <p:nvSpPr>
          <p:cNvPr id="18" name="TextBox 18"/>
          <p:cNvSpPr txBox="1"/>
          <p:nvPr/>
        </p:nvSpPr>
        <p:spPr>
          <a:xfrm>
            <a:off x="1958582" y="2471622"/>
            <a:ext cx="5057472" cy="951865"/>
          </a:xfrm>
          <a:prstGeom prst="rect">
            <a:avLst/>
          </a:prstGeom>
        </p:spPr>
        <p:txBody>
          <a:bodyPr lIns="0" tIns="0" rIns="0" bIns="0" rtlCol="0" anchor="t">
            <a:spAutoFit/>
          </a:bodyPr>
          <a:lstStyle/>
          <a:p>
            <a:pPr algn="ctr">
              <a:lnSpc>
                <a:spcPts val="6890"/>
              </a:lnSpc>
              <a:spcBef>
                <a:spcPct val="0"/>
              </a:spcBef>
            </a:pPr>
            <a:r>
              <a:rPr lang="en-US" sz="5300">
                <a:solidFill>
                  <a:srgbClr val="070404"/>
                </a:solidFill>
                <a:latin typeface="Times New Roman"/>
              </a:rPr>
              <a:t>HARDWARE</a:t>
            </a:r>
          </a:p>
        </p:txBody>
      </p:sp>
      <p:sp>
        <p:nvSpPr>
          <p:cNvPr id="19" name="TextBox 19"/>
          <p:cNvSpPr txBox="1"/>
          <p:nvPr/>
        </p:nvSpPr>
        <p:spPr>
          <a:xfrm>
            <a:off x="10894417" y="2423997"/>
            <a:ext cx="5057472" cy="961391"/>
          </a:xfrm>
          <a:prstGeom prst="rect">
            <a:avLst/>
          </a:prstGeom>
        </p:spPr>
        <p:txBody>
          <a:bodyPr lIns="0" tIns="0" rIns="0" bIns="0" rtlCol="0" anchor="t">
            <a:spAutoFit/>
          </a:bodyPr>
          <a:lstStyle/>
          <a:p>
            <a:pPr algn="ctr">
              <a:lnSpc>
                <a:spcPts val="6889"/>
              </a:lnSpc>
              <a:spcBef>
                <a:spcPct val="0"/>
              </a:spcBef>
            </a:pPr>
            <a:r>
              <a:rPr lang="en-US" sz="5299">
                <a:solidFill>
                  <a:srgbClr val="070404"/>
                </a:solidFill>
                <a:latin typeface="Times New Roman"/>
              </a:rPr>
              <a:t>SOFTWARE</a:t>
            </a:r>
          </a:p>
        </p:txBody>
      </p:sp>
      <p:sp>
        <p:nvSpPr>
          <p:cNvPr id="20" name="TextBox 20"/>
          <p:cNvSpPr txBox="1"/>
          <p:nvPr/>
        </p:nvSpPr>
        <p:spPr>
          <a:xfrm>
            <a:off x="1714246" y="4535372"/>
            <a:ext cx="5752228" cy="3985480"/>
          </a:xfrm>
          <a:prstGeom prst="rect">
            <a:avLst/>
          </a:prstGeom>
        </p:spPr>
        <p:txBody>
          <a:bodyPr lIns="0" tIns="0" rIns="0" bIns="0" rtlCol="0" anchor="t">
            <a:spAutoFit/>
          </a:bodyPr>
          <a:lstStyle/>
          <a:p>
            <a:pPr algn="ctr">
              <a:lnSpc>
                <a:spcPts val="3487"/>
              </a:lnSpc>
            </a:pPr>
            <a:r>
              <a:rPr lang="en-US" sz="2682">
                <a:solidFill>
                  <a:srgbClr val="070404"/>
                </a:solidFill>
                <a:latin typeface="Times New Roman"/>
              </a:rPr>
              <a:t>HIGHLY FEATURED SYSTEM</a:t>
            </a:r>
          </a:p>
          <a:p>
            <a:pPr algn="ctr">
              <a:lnSpc>
                <a:spcPts val="3487"/>
              </a:lnSpc>
            </a:pPr>
            <a:r>
              <a:rPr lang="en-US" sz="2682">
                <a:solidFill>
                  <a:srgbClr val="070404"/>
                </a:solidFill>
                <a:latin typeface="Times New Roman"/>
              </a:rPr>
              <a:t>WITH</a:t>
            </a:r>
          </a:p>
          <a:p>
            <a:pPr algn="ctr">
              <a:lnSpc>
                <a:spcPts val="3487"/>
              </a:lnSpc>
            </a:pPr>
            <a:endParaRPr lang="en-US" sz="2682">
              <a:solidFill>
                <a:srgbClr val="070404"/>
              </a:solidFill>
              <a:latin typeface="Times New Roman"/>
            </a:endParaRPr>
          </a:p>
          <a:p>
            <a:pPr marL="579188" lvl="1" indent="-289594">
              <a:lnSpc>
                <a:spcPts val="3487"/>
              </a:lnSpc>
              <a:buFont typeface="Arial"/>
              <a:buChar char="•"/>
            </a:pPr>
            <a:r>
              <a:rPr lang="en-US" sz="2682">
                <a:solidFill>
                  <a:srgbClr val="070404"/>
                </a:solidFill>
                <a:latin typeface="Times New Roman"/>
              </a:rPr>
              <a:t>WEB CAMERA</a:t>
            </a:r>
          </a:p>
          <a:p>
            <a:pPr marL="579188" lvl="1" indent="-289594">
              <a:lnSpc>
                <a:spcPts val="3487"/>
              </a:lnSpc>
              <a:buFont typeface="Arial"/>
              <a:buChar char="•"/>
            </a:pPr>
            <a:r>
              <a:rPr lang="en-US" sz="2682">
                <a:solidFill>
                  <a:srgbClr val="070404"/>
                </a:solidFill>
                <a:latin typeface="Times New Roman"/>
              </a:rPr>
              <a:t>8GB RAM</a:t>
            </a:r>
          </a:p>
          <a:p>
            <a:pPr marL="579188" lvl="1" indent="-289594">
              <a:lnSpc>
                <a:spcPts val="3487"/>
              </a:lnSpc>
              <a:buFont typeface="Arial"/>
              <a:buChar char="•"/>
            </a:pPr>
            <a:r>
              <a:rPr lang="en-US" sz="2682">
                <a:solidFill>
                  <a:srgbClr val="070404"/>
                </a:solidFill>
                <a:latin typeface="Times New Roman"/>
              </a:rPr>
              <a:t>512 HDD / SSD</a:t>
            </a:r>
          </a:p>
          <a:p>
            <a:pPr marL="579188" lvl="1" indent="-289594">
              <a:lnSpc>
                <a:spcPts val="3487"/>
              </a:lnSpc>
              <a:buFont typeface="Arial"/>
              <a:buChar char="•"/>
            </a:pPr>
            <a:r>
              <a:rPr lang="en-US" sz="2682">
                <a:solidFill>
                  <a:srgbClr val="070404"/>
                </a:solidFill>
                <a:latin typeface="Times New Roman"/>
              </a:rPr>
              <a:t>HIGH PERFORMANCE GUI</a:t>
            </a:r>
          </a:p>
          <a:p>
            <a:pPr>
              <a:lnSpc>
                <a:spcPts val="3487"/>
              </a:lnSpc>
            </a:pPr>
            <a:endParaRPr lang="en-US" sz="2682">
              <a:solidFill>
                <a:srgbClr val="070404"/>
              </a:solidFill>
              <a:latin typeface="Times New Roman"/>
            </a:endParaRPr>
          </a:p>
          <a:p>
            <a:pPr algn="ctr">
              <a:lnSpc>
                <a:spcPts val="3487"/>
              </a:lnSpc>
              <a:spcBef>
                <a:spcPct val="0"/>
              </a:spcBef>
            </a:pPr>
            <a:endParaRPr lang="en-US" sz="2682">
              <a:solidFill>
                <a:srgbClr val="070404"/>
              </a:solidFill>
              <a:latin typeface="Times New Roman"/>
            </a:endParaRPr>
          </a:p>
        </p:txBody>
      </p:sp>
      <p:sp>
        <p:nvSpPr>
          <p:cNvPr id="21" name="TextBox 21"/>
          <p:cNvSpPr txBox="1"/>
          <p:nvPr/>
        </p:nvSpPr>
        <p:spPr>
          <a:xfrm>
            <a:off x="11126227" y="4030547"/>
            <a:ext cx="4474607" cy="5775325"/>
          </a:xfrm>
          <a:prstGeom prst="rect">
            <a:avLst/>
          </a:prstGeom>
        </p:spPr>
        <p:txBody>
          <a:bodyPr lIns="0" tIns="0" rIns="0" bIns="0" rtlCol="0" anchor="t">
            <a:spAutoFit/>
          </a:bodyPr>
          <a:lstStyle/>
          <a:p>
            <a:pPr marL="755651" lvl="1" indent="-377825">
              <a:lnSpc>
                <a:spcPts val="4550"/>
              </a:lnSpc>
              <a:buFont typeface="Arial"/>
              <a:buChar char="•"/>
            </a:pPr>
            <a:r>
              <a:rPr lang="en-US" sz="3500">
                <a:solidFill>
                  <a:srgbClr val="070404"/>
                </a:solidFill>
                <a:latin typeface="Times New Roman"/>
              </a:rPr>
              <a:t>WINDOWS 11</a:t>
            </a:r>
          </a:p>
          <a:p>
            <a:pPr marL="755651" lvl="1" indent="-377825">
              <a:lnSpc>
                <a:spcPts val="4550"/>
              </a:lnSpc>
              <a:buFont typeface="Arial"/>
              <a:buChar char="•"/>
            </a:pPr>
            <a:r>
              <a:rPr lang="en-US" sz="3500">
                <a:solidFill>
                  <a:srgbClr val="070404"/>
                </a:solidFill>
                <a:latin typeface="Times New Roman"/>
              </a:rPr>
              <a:t>PYCHARM</a:t>
            </a:r>
          </a:p>
          <a:p>
            <a:pPr marL="755651" lvl="1" indent="-377825">
              <a:lnSpc>
                <a:spcPts val="4550"/>
              </a:lnSpc>
              <a:buFont typeface="Arial"/>
              <a:buChar char="•"/>
            </a:pPr>
            <a:r>
              <a:rPr lang="en-US" sz="3500">
                <a:solidFill>
                  <a:srgbClr val="070404"/>
                </a:solidFill>
                <a:latin typeface="Times New Roman"/>
              </a:rPr>
              <a:t>PYTHON(3.9.10)</a:t>
            </a:r>
          </a:p>
          <a:p>
            <a:pPr marL="755651" lvl="1" indent="-377825">
              <a:lnSpc>
                <a:spcPts val="4550"/>
              </a:lnSpc>
              <a:buFont typeface="Arial"/>
              <a:buChar char="•"/>
            </a:pPr>
            <a:r>
              <a:rPr lang="en-US" sz="3500">
                <a:solidFill>
                  <a:srgbClr val="070404"/>
                </a:solidFill>
                <a:latin typeface="Times New Roman"/>
              </a:rPr>
              <a:t>GOOGLE COLAB</a:t>
            </a:r>
          </a:p>
          <a:p>
            <a:pPr marL="755651" lvl="1" indent="-377825">
              <a:lnSpc>
                <a:spcPts val="4550"/>
              </a:lnSpc>
              <a:buFont typeface="Arial"/>
              <a:buChar char="•"/>
            </a:pPr>
            <a:r>
              <a:rPr lang="en-US" sz="3500">
                <a:solidFill>
                  <a:srgbClr val="070404"/>
                </a:solidFill>
                <a:latin typeface="Times New Roman"/>
              </a:rPr>
              <a:t>PACKAGES</a:t>
            </a:r>
          </a:p>
          <a:p>
            <a:pPr marL="755651" lvl="1" indent="-377825">
              <a:lnSpc>
                <a:spcPts val="4550"/>
              </a:lnSpc>
              <a:buAutoNum type="arabicPeriod"/>
            </a:pPr>
            <a:r>
              <a:rPr lang="en-US" sz="3500">
                <a:solidFill>
                  <a:srgbClr val="070404"/>
                </a:solidFill>
                <a:latin typeface="Times New Roman"/>
              </a:rPr>
              <a:t>Ultralytics</a:t>
            </a:r>
          </a:p>
          <a:p>
            <a:pPr marL="755651" lvl="1" indent="-377825">
              <a:lnSpc>
                <a:spcPts val="4550"/>
              </a:lnSpc>
              <a:buAutoNum type="arabicPeriod"/>
            </a:pPr>
            <a:r>
              <a:rPr lang="en-US" sz="3500">
                <a:solidFill>
                  <a:srgbClr val="070404"/>
                </a:solidFill>
                <a:latin typeface="Times New Roman"/>
              </a:rPr>
              <a:t>Numpy</a:t>
            </a:r>
          </a:p>
          <a:p>
            <a:pPr marL="755651" lvl="1" indent="-377825">
              <a:lnSpc>
                <a:spcPts val="4550"/>
              </a:lnSpc>
              <a:buAutoNum type="arabicPeriod"/>
            </a:pPr>
            <a:r>
              <a:rPr lang="en-US" sz="3500">
                <a:solidFill>
                  <a:srgbClr val="070404"/>
                </a:solidFill>
                <a:latin typeface="Times New Roman"/>
              </a:rPr>
              <a:t>C2V</a:t>
            </a:r>
          </a:p>
          <a:p>
            <a:pPr marL="755651" lvl="1" indent="-377825">
              <a:lnSpc>
                <a:spcPts val="4550"/>
              </a:lnSpc>
              <a:buAutoNum type="arabicPeriod"/>
            </a:pPr>
            <a:r>
              <a:rPr lang="en-US" sz="3500">
                <a:solidFill>
                  <a:srgbClr val="070404"/>
                </a:solidFill>
                <a:latin typeface="Times New Roman"/>
              </a:rPr>
              <a:t>Flask</a:t>
            </a:r>
          </a:p>
          <a:p>
            <a:pPr marL="755651" lvl="1" indent="-377825" algn="l">
              <a:lnSpc>
                <a:spcPts val="4550"/>
              </a:lnSpc>
              <a:buFont typeface="Arial"/>
              <a:buChar char="•"/>
            </a:pPr>
            <a:r>
              <a:rPr lang="en-US" sz="3500">
                <a:solidFill>
                  <a:srgbClr val="070404"/>
                </a:solidFill>
                <a:latin typeface="Times New Roman"/>
              </a:rPr>
              <a:t>YOLOv8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8DDE4"/>
        </a:solidFill>
        <a:effectLst/>
      </p:bgPr>
    </p:bg>
    <p:spTree>
      <p:nvGrpSpPr>
        <p:cNvPr id="1" name=""/>
        <p:cNvGrpSpPr/>
        <p:nvPr/>
      </p:nvGrpSpPr>
      <p:grpSpPr>
        <a:xfrm>
          <a:off x="0" y="0"/>
          <a:ext cx="0" cy="0"/>
          <a:chOff x="0" y="0"/>
          <a:chExt cx="0" cy="0"/>
        </a:xfrm>
      </p:grpSpPr>
      <p:sp>
        <p:nvSpPr>
          <p:cNvPr id="2" name="Freeform 2"/>
          <p:cNvSpPr/>
          <p:nvPr/>
        </p:nvSpPr>
        <p:spPr>
          <a:xfrm>
            <a:off x="212480" y="2224270"/>
            <a:ext cx="4562476" cy="5621469"/>
          </a:xfrm>
          <a:custGeom>
            <a:avLst/>
            <a:gdLst/>
            <a:ahLst/>
            <a:cxnLst/>
            <a:rect l="l" t="t" r="r" b="b"/>
            <a:pathLst>
              <a:path w="4562476" h="5621469">
                <a:moveTo>
                  <a:pt x="0" y="0"/>
                </a:moveTo>
                <a:lnTo>
                  <a:pt x="4562476" y="0"/>
                </a:lnTo>
                <a:lnTo>
                  <a:pt x="4562476" y="5621469"/>
                </a:lnTo>
                <a:lnTo>
                  <a:pt x="0" y="56214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50294" y="3195375"/>
            <a:ext cx="3896251" cy="3896251"/>
          </a:xfrm>
          <a:custGeom>
            <a:avLst/>
            <a:gdLst/>
            <a:ahLst/>
            <a:cxnLst/>
            <a:rect l="l" t="t" r="r" b="b"/>
            <a:pathLst>
              <a:path w="3896251" h="3896251">
                <a:moveTo>
                  <a:pt x="0" y="0"/>
                </a:moveTo>
                <a:lnTo>
                  <a:pt x="3896251" y="0"/>
                </a:lnTo>
                <a:lnTo>
                  <a:pt x="3896251" y="3896251"/>
                </a:lnTo>
                <a:lnTo>
                  <a:pt x="0" y="3896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621158" y="2224270"/>
            <a:ext cx="4562476" cy="5621469"/>
          </a:xfrm>
          <a:custGeom>
            <a:avLst/>
            <a:gdLst/>
            <a:ahLst/>
            <a:cxnLst/>
            <a:rect l="l" t="t" r="r" b="b"/>
            <a:pathLst>
              <a:path w="4562476" h="5621469">
                <a:moveTo>
                  <a:pt x="0" y="0"/>
                </a:moveTo>
                <a:lnTo>
                  <a:pt x="4562476" y="0"/>
                </a:lnTo>
                <a:lnTo>
                  <a:pt x="4562476" y="5621469"/>
                </a:lnTo>
                <a:lnTo>
                  <a:pt x="0" y="56214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750294" y="4508712"/>
            <a:ext cx="3896251" cy="872470"/>
          </a:xfrm>
          <a:prstGeom prst="rect">
            <a:avLst/>
          </a:prstGeom>
        </p:spPr>
        <p:txBody>
          <a:bodyPr lIns="0" tIns="0" rIns="0" bIns="0" rtlCol="0" anchor="t">
            <a:spAutoFit/>
          </a:bodyPr>
          <a:lstStyle/>
          <a:p>
            <a:pPr algn="ctr">
              <a:lnSpc>
                <a:spcPts val="6240"/>
              </a:lnSpc>
            </a:pPr>
            <a:r>
              <a:rPr lang="en-US" sz="4800">
                <a:solidFill>
                  <a:srgbClr val="E60D0D"/>
                </a:solidFill>
                <a:latin typeface="Times New Roman"/>
              </a:rPr>
              <a:t>YOLOv8</a:t>
            </a:r>
          </a:p>
        </p:txBody>
      </p:sp>
      <p:sp>
        <p:nvSpPr>
          <p:cNvPr id="6" name="Freeform 6"/>
          <p:cNvSpPr/>
          <p:nvPr/>
        </p:nvSpPr>
        <p:spPr>
          <a:xfrm>
            <a:off x="4774956" y="4651587"/>
            <a:ext cx="1975338" cy="832111"/>
          </a:xfrm>
          <a:custGeom>
            <a:avLst/>
            <a:gdLst/>
            <a:ahLst/>
            <a:cxnLst/>
            <a:rect l="l" t="t" r="r" b="b"/>
            <a:pathLst>
              <a:path w="1975338" h="832111">
                <a:moveTo>
                  <a:pt x="0" y="0"/>
                </a:moveTo>
                <a:lnTo>
                  <a:pt x="1975338" y="0"/>
                </a:lnTo>
                <a:lnTo>
                  <a:pt x="1975338" y="832111"/>
                </a:lnTo>
                <a:lnTo>
                  <a:pt x="0" y="832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645820" y="4691946"/>
            <a:ext cx="1975338" cy="832111"/>
          </a:xfrm>
          <a:custGeom>
            <a:avLst/>
            <a:gdLst/>
            <a:ahLst/>
            <a:cxnLst/>
            <a:rect l="l" t="t" r="r" b="b"/>
            <a:pathLst>
              <a:path w="1975338" h="832111">
                <a:moveTo>
                  <a:pt x="0" y="0"/>
                </a:moveTo>
                <a:lnTo>
                  <a:pt x="1975338" y="0"/>
                </a:lnTo>
                <a:lnTo>
                  <a:pt x="1975338" y="832111"/>
                </a:lnTo>
                <a:lnTo>
                  <a:pt x="0" y="832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420238" y="2832143"/>
            <a:ext cx="4146960" cy="4405724"/>
          </a:xfrm>
          <a:custGeom>
            <a:avLst/>
            <a:gdLst/>
            <a:ahLst/>
            <a:cxnLst/>
            <a:rect l="l" t="t" r="r" b="b"/>
            <a:pathLst>
              <a:path w="4146960" h="4405724">
                <a:moveTo>
                  <a:pt x="0" y="0"/>
                </a:moveTo>
                <a:lnTo>
                  <a:pt x="4146960" y="0"/>
                </a:lnTo>
                <a:lnTo>
                  <a:pt x="4146960" y="4405723"/>
                </a:lnTo>
                <a:lnTo>
                  <a:pt x="0" y="4405723"/>
                </a:lnTo>
                <a:lnTo>
                  <a:pt x="0" y="0"/>
                </a:lnTo>
                <a:close/>
              </a:path>
            </a:pathLst>
          </a:custGeom>
          <a:blipFill>
            <a:blip r:embed="rId8"/>
            <a:stretch>
              <a:fillRect l="-6239"/>
            </a:stretch>
          </a:blipFill>
        </p:spPr>
      </p:sp>
      <p:sp>
        <p:nvSpPr>
          <p:cNvPr id="9" name="Freeform 9"/>
          <p:cNvSpPr/>
          <p:nvPr/>
        </p:nvSpPr>
        <p:spPr>
          <a:xfrm>
            <a:off x="12706883" y="2636702"/>
            <a:ext cx="4316615" cy="5013596"/>
          </a:xfrm>
          <a:custGeom>
            <a:avLst/>
            <a:gdLst/>
            <a:ahLst/>
            <a:cxnLst/>
            <a:rect l="l" t="t" r="r" b="b"/>
            <a:pathLst>
              <a:path w="4316615" h="5013596">
                <a:moveTo>
                  <a:pt x="0" y="0"/>
                </a:moveTo>
                <a:lnTo>
                  <a:pt x="4316615" y="0"/>
                </a:lnTo>
                <a:lnTo>
                  <a:pt x="4316615" y="5013597"/>
                </a:lnTo>
                <a:lnTo>
                  <a:pt x="0" y="5013597"/>
                </a:lnTo>
                <a:lnTo>
                  <a:pt x="0" y="0"/>
                </a:lnTo>
                <a:close/>
              </a:path>
            </a:pathLst>
          </a:custGeom>
          <a:blipFill>
            <a:blip r:embed="rId9"/>
            <a:stretch>
              <a:fillRect l="-4256" r="-11889"/>
            </a:stretch>
          </a:blipFill>
        </p:spPr>
      </p:sp>
      <p:grpSp>
        <p:nvGrpSpPr>
          <p:cNvPr id="10" name="Group 10"/>
          <p:cNvGrpSpPr/>
          <p:nvPr/>
        </p:nvGrpSpPr>
        <p:grpSpPr>
          <a:xfrm>
            <a:off x="6750294" y="257175"/>
            <a:ext cx="4776136" cy="1543050"/>
            <a:chOff x="0" y="0"/>
            <a:chExt cx="1257912" cy="406400"/>
          </a:xfrm>
        </p:grpSpPr>
        <p:sp>
          <p:nvSpPr>
            <p:cNvPr id="11" name="Freeform 11"/>
            <p:cNvSpPr/>
            <p:nvPr/>
          </p:nvSpPr>
          <p:spPr>
            <a:xfrm>
              <a:off x="0" y="0"/>
              <a:ext cx="1257912" cy="406400"/>
            </a:xfrm>
            <a:custGeom>
              <a:avLst/>
              <a:gdLst/>
              <a:ahLst/>
              <a:cxnLst/>
              <a:rect l="l" t="t" r="r" b="b"/>
              <a:pathLst>
                <a:path w="1257912" h="406400">
                  <a:moveTo>
                    <a:pt x="1054712" y="0"/>
                  </a:moveTo>
                  <a:lnTo>
                    <a:pt x="0" y="0"/>
                  </a:lnTo>
                  <a:lnTo>
                    <a:pt x="0" y="406400"/>
                  </a:lnTo>
                  <a:lnTo>
                    <a:pt x="1054712" y="406400"/>
                  </a:lnTo>
                  <a:lnTo>
                    <a:pt x="1257912" y="203200"/>
                  </a:lnTo>
                  <a:lnTo>
                    <a:pt x="1054712" y="0"/>
                  </a:lnTo>
                  <a:close/>
                </a:path>
              </a:pathLst>
            </a:custGeom>
            <a:gradFill rotWithShape="1">
              <a:gsLst>
                <a:gs pos="0">
                  <a:srgbClr val="000000">
                    <a:alpha val="100000"/>
                  </a:srgbClr>
                </a:gs>
                <a:gs pos="100000">
                  <a:srgbClr val="3533CD">
                    <a:alpha val="100000"/>
                  </a:srgbClr>
                </a:gs>
              </a:gsLst>
              <a:lin ang="0"/>
            </a:gradFill>
          </p:spPr>
        </p:sp>
        <p:sp>
          <p:nvSpPr>
            <p:cNvPr id="12" name="TextBox 12"/>
            <p:cNvSpPr txBox="1"/>
            <p:nvPr/>
          </p:nvSpPr>
          <p:spPr>
            <a:xfrm>
              <a:off x="0" y="-57150"/>
              <a:ext cx="1143612" cy="463550"/>
            </a:xfrm>
            <a:prstGeom prst="rect">
              <a:avLst/>
            </a:prstGeom>
          </p:spPr>
          <p:txBody>
            <a:bodyPr lIns="50800" tIns="50800" rIns="50800" bIns="50800" rtlCol="0" anchor="ctr"/>
            <a:lstStyle/>
            <a:p>
              <a:pPr algn="ctr">
                <a:lnSpc>
                  <a:spcPts val="2340"/>
                </a:lnSpc>
              </a:pPr>
              <a:endParaRPr/>
            </a:p>
          </p:txBody>
        </p:sp>
      </p:grpSp>
      <p:sp>
        <p:nvSpPr>
          <p:cNvPr id="13" name="TextBox 13"/>
          <p:cNvSpPr txBox="1"/>
          <p:nvPr/>
        </p:nvSpPr>
        <p:spPr>
          <a:xfrm>
            <a:off x="6405481" y="8098707"/>
            <a:ext cx="5120949" cy="631800"/>
          </a:xfrm>
          <a:prstGeom prst="rect">
            <a:avLst/>
          </a:prstGeom>
        </p:spPr>
        <p:txBody>
          <a:bodyPr lIns="0" tIns="0" rIns="0" bIns="0" rtlCol="0" anchor="t">
            <a:spAutoFit/>
          </a:bodyPr>
          <a:lstStyle/>
          <a:p>
            <a:pPr algn="ctr">
              <a:lnSpc>
                <a:spcPts val="4550"/>
              </a:lnSpc>
              <a:spcBef>
                <a:spcPct val="0"/>
              </a:spcBef>
            </a:pPr>
            <a:r>
              <a:rPr lang="en-US" sz="3500">
                <a:solidFill>
                  <a:srgbClr val="000000"/>
                </a:solidFill>
                <a:latin typeface="Times New Roman"/>
              </a:rPr>
              <a:t>YOLOv8 Detection system</a:t>
            </a:r>
          </a:p>
        </p:txBody>
      </p:sp>
      <p:sp>
        <p:nvSpPr>
          <p:cNvPr id="14" name="TextBox 14"/>
          <p:cNvSpPr txBox="1"/>
          <p:nvPr/>
        </p:nvSpPr>
        <p:spPr>
          <a:xfrm>
            <a:off x="7751932" y="478833"/>
            <a:ext cx="2458524" cy="1121411"/>
          </a:xfrm>
          <a:prstGeom prst="rect">
            <a:avLst/>
          </a:prstGeom>
        </p:spPr>
        <p:txBody>
          <a:bodyPr lIns="0" tIns="0" rIns="0" bIns="0" rtlCol="0" anchor="t">
            <a:spAutoFit/>
          </a:bodyPr>
          <a:lstStyle/>
          <a:p>
            <a:pPr algn="ctr">
              <a:lnSpc>
                <a:spcPts val="8059"/>
              </a:lnSpc>
              <a:spcBef>
                <a:spcPct val="0"/>
              </a:spcBef>
            </a:pPr>
            <a:r>
              <a:rPr lang="en-US" sz="6199">
                <a:solidFill>
                  <a:srgbClr val="EFF6F2"/>
                </a:solidFill>
                <a:latin typeface="Times New Roman Bold"/>
              </a:rPr>
              <a:t>Result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DBDBD"/>
        </a:solidFill>
        <a:effectLst/>
      </p:bgPr>
    </p:bg>
    <p:spTree>
      <p:nvGrpSpPr>
        <p:cNvPr id="1" name=""/>
        <p:cNvGrpSpPr/>
        <p:nvPr/>
      </p:nvGrpSpPr>
      <p:grpSpPr>
        <a:xfrm>
          <a:off x="0" y="0"/>
          <a:ext cx="0" cy="0"/>
          <a:chOff x="0" y="0"/>
          <a:chExt cx="0" cy="0"/>
        </a:xfrm>
      </p:grpSpPr>
      <p:sp>
        <p:nvSpPr>
          <p:cNvPr id="2" name="Freeform 2"/>
          <p:cNvSpPr/>
          <p:nvPr/>
        </p:nvSpPr>
        <p:spPr>
          <a:xfrm>
            <a:off x="2517257" y="-11650"/>
            <a:ext cx="7272670" cy="1441064"/>
          </a:xfrm>
          <a:custGeom>
            <a:avLst/>
            <a:gdLst/>
            <a:ahLst/>
            <a:cxnLst/>
            <a:rect l="l" t="t" r="r" b="b"/>
            <a:pathLst>
              <a:path w="7272670" h="1441064">
                <a:moveTo>
                  <a:pt x="0" y="0"/>
                </a:moveTo>
                <a:lnTo>
                  <a:pt x="7272670" y="0"/>
                </a:lnTo>
                <a:lnTo>
                  <a:pt x="7272670" y="1441064"/>
                </a:lnTo>
                <a:lnTo>
                  <a:pt x="0" y="1441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6574" y="1449662"/>
            <a:ext cx="10677094" cy="6898102"/>
          </a:xfrm>
          <a:custGeom>
            <a:avLst/>
            <a:gdLst/>
            <a:ahLst/>
            <a:cxnLst/>
            <a:rect l="l" t="t" r="r" b="b"/>
            <a:pathLst>
              <a:path w="10677094" h="6898102">
                <a:moveTo>
                  <a:pt x="0" y="0"/>
                </a:moveTo>
                <a:lnTo>
                  <a:pt x="10677094" y="0"/>
                </a:lnTo>
                <a:lnTo>
                  <a:pt x="10677094" y="6898102"/>
                </a:lnTo>
                <a:lnTo>
                  <a:pt x="0" y="6898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1723725" y="4349469"/>
            <a:ext cx="6361564" cy="5437776"/>
            <a:chOff x="0" y="0"/>
            <a:chExt cx="8482085" cy="7250368"/>
          </a:xfrm>
        </p:grpSpPr>
        <p:sp>
          <p:nvSpPr>
            <p:cNvPr id="5" name="Freeform 5"/>
            <p:cNvSpPr/>
            <p:nvPr/>
          </p:nvSpPr>
          <p:spPr>
            <a:xfrm>
              <a:off x="0" y="0"/>
              <a:ext cx="8482076" cy="7250430"/>
            </a:xfrm>
            <a:custGeom>
              <a:avLst/>
              <a:gdLst/>
              <a:ahLst/>
              <a:cxnLst/>
              <a:rect l="l" t="t" r="r" b="b"/>
              <a:pathLst>
                <a:path w="8482076" h="7250430">
                  <a:moveTo>
                    <a:pt x="0" y="0"/>
                  </a:moveTo>
                  <a:lnTo>
                    <a:pt x="8482076" y="0"/>
                  </a:lnTo>
                  <a:lnTo>
                    <a:pt x="8482076" y="7250430"/>
                  </a:lnTo>
                  <a:lnTo>
                    <a:pt x="0" y="7250430"/>
                  </a:lnTo>
                  <a:lnTo>
                    <a:pt x="0" y="0"/>
                  </a:lnTo>
                  <a:close/>
                </a:path>
              </a:pathLst>
            </a:custGeom>
            <a:blipFill>
              <a:blip r:embed="rId6"/>
              <a:stretch>
                <a:fillRect l="-27999" r="-27999"/>
              </a:stretch>
            </a:blipFill>
          </p:spPr>
        </p:sp>
      </p:grpSp>
      <p:grpSp>
        <p:nvGrpSpPr>
          <p:cNvPr id="6" name="Group 6"/>
          <p:cNvGrpSpPr/>
          <p:nvPr/>
        </p:nvGrpSpPr>
        <p:grpSpPr>
          <a:xfrm>
            <a:off x="11695748" y="114300"/>
            <a:ext cx="6370918" cy="4065309"/>
            <a:chOff x="0" y="0"/>
            <a:chExt cx="8482085" cy="6056209"/>
          </a:xfrm>
        </p:grpSpPr>
        <p:sp>
          <p:nvSpPr>
            <p:cNvPr id="7" name="Freeform 7"/>
            <p:cNvSpPr/>
            <p:nvPr/>
          </p:nvSpPr>
          <p:spPr>
            <a:xfrm>
              <a:off x="0" y="0"/>
              <a:ext cx="8482076" cy="6056249"/>
            </a:xfrm>
            <a:custGeom>
              <a:avLst/>
              <a:gdLst/>
              <a:ahLst/>
              <a:cxnLst/>
              <a:rect l="l" t="t" r="r" b="b"/>
              <a:pathLst>
                <a:path w="8482076" h="6056249">
                  <a:moveTo>
                    <a:pt x="0" y="0"/>
                  </a:moveTo>
                  <a:lnTo>
                    <a:pt x="8482076" y="0"/>
                  </a:lnTo>
                  <a:lnTo>
                    <a:pt x="8482076" y="6056249"/>
                  </a:lnTo>
                  <a:lnTo>
                    <a:pt x="0" y="6056249"/>
                  </a:lnTo>
                  <a:lnTo>
                    <a:pt x="0" y="0"/>
                  </a:lnTo>
                  <a:close/>
                </a:path>
              </a:pathLst>
            </a:custGeom>
            <a:blipFill>
              <a:blip r:embed="rId7"/>
              <a:stretch>
                <a:fillRect/>
              </a:stretch>
            </a:blipFill>
          </p:spPr>
        </p:sp>
      </p:grpSp>
      <p:sp>
        <p:nvSpPr>
          <p:cNvPr id="8" name="TextBox 8"/>
          <p:cNvSpPr txBox="1"/>
          <p:nvPr/>
        </p:nvSpPr>
        <p:spPr>
          <a:xfrm>
            <a:off x="3434316" y="309886"/>
            <a:ext cx="5101021" cy="1158826"/>
          </a:xfrm>
          <a:prstGeom prst="rect">
            <a:avLst/>
          </a:prstGeom>
        </p:spPr>
        <p:txBody>
          <a:bodyPr lIns="0" tIns="0" rIns="0" bIns="0" rtlCol="0" anchor="t">
            <a:spAutoFit/>
          </a:bodyPr>
          <a:lstStyle/>
          <a:p>
            <a:pPr algn="ctr">
              <a:lnSpc>
                <a:spcPts val="7148"/>
              </a:lnSpc>
            </a:pPr>
            <a:r>
              <a:rPr lang="en-US" sz="5498">
                <a:solidFill>
                  <a:srgbClr val="FFFFFF"/>
                </a:solidFill>
                <a:latin typeface="Times New Roman Bold"/>
              </a:rPr>
              <a:t>CONCLUSION </a:t>
            </a:r>
          </a:p>
        </p:txBody>
      </p:sp>
      <p:sp>
        <p:nvSpPr>
          <p:cNvPr id="9" name="TextBox 9"/>
          <p:cNvSpPr txBox="1"/>
          <p:nvPr/>
        </p:nvSpPr>
        <p:spPr>
          <a:xfrm>
            <a:off x="574183" y="1761621"/>
            <a:ext cx="10052136" cy="6592309"/>
          </a:xfrm>
          <a:prstGeom prst="rect">
            <a:avLst/>
          </a:prstGeom>
        </p:spPr>
        <p:txBody>
          <a:bodyPr lIns="0" tIns="0" rIns="0" bIns="0" rtlCol="0" anchor="t">
            <a:spAutoFit/>
          </a:bodyPr>
          <a:lstStyle/>
          <a:p>
            <a:pPr marL="954401" lvl="1" indent="-477200">
              <a:lnSpc>
                <a:spcPts val="5746"/>
              </a:lnSpc>
              <a:buFont typeface="Arial"/>
              <a:buChar char="•"/>
            </a:pPr>
            <a:r>
              <a:rPr lang="en-US" sz="4420">
                <a:solidFill>
                  <a:srgbClr val="EFF6F2"/>
                </a:solidFill>
                <a:latin typeface="Times New Roman"/>
              </a:rPr>
              <a:t>A project model is used to process real-time CCTV footage to detect a weapons would help in creating better security and less human interface in activities</a:t>
            </a:r>
          </a:p>
          <a:p>
            <a:pPr marL="954401" lvl="1" indent="-477200">
              <a:lnSpc>
                <a:spcPts val="5746"/>
              </a:lnSpc>
              <a:buFont typeface="Arial"/>
              <a:buChar char="•"/>
            </a:pPr>
            <a:r>
              <a:rPr lang="en-US" sz="4420">
                <a:solidFill>
                  <a:srgbClr val="EFF6F2"/>
                </a:solidFill>
                <a:latin typeface="Times New Roman"/>
              </a:rPr>
              <a:t>In these presentation we have explored the motive and ideas about the project or model we are building for weapon detection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1962E0-CAAE-E245-2F50-0D124D4017E5}"/>
              </a:ext>
            </a:extLst>
          </p:cNvPr>
          <p:cNvSpPr txBox="1"/>
          <p:nvPr/>
        </p:nvSpPr>
        <p:spPr>
          <a:xfrm>
            <a:off x="3657600" y="3238500"/>
            <a:ext cx="9372600" cy="1200329"/>
          </a:xfrm>
          <a:prstGeom prst="rect">
            <a:avLst/>
          </a:prstGeom>
          <a:noFill/>
        </p:spPr>
        <p:txBody>
          <a:bodyPr wrap="square" rtlCol="0">
            <a:spAutoFit/>
          </a:bodyPr>
          <a:lstStyle/>
          <a:p>
            <a:pPr algn="ctr"/>
            <a:r>
              <a:rPr lang="en-US" sz="7200" dirty="0">
                <a:latin typeface="Algerian" panose="04020705040A02060702" pitchFamily="82" charset="0"/>
              </a:rPr>
              <a:t>THANK YOU…</a:t>
            </a:r>
            <a:endParaRPr lang="en-IN" sz="7200" dirty="0">
              <a:latin typeface="Algerian" panose="04020705040A02060702" pitchFamily="82" charset="0"/>
            </a:endParaRPr>
          </a:p>
        </p:txBody>
      </p:sp>
    </p:spTree>
    <p:extLst>
      <p:ext uri="{BB962C8B-B14F-4D97-AF65-F5344CB8AC3E}">
        <p14:creationId xmlns:p14="http://schemas.microsoft.com/office/powerpoint/2010/main" val="3802203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blipFill>
              <a:blip r:embed="rId2"/>
              <a:stretch>
                <a:fillRect t="-9259" b="-9259"/>
              </a:stretch>
            </a:blipFill>
          </p:spPr>
        </p:sp>
      </p:grpSp>
      <p:grpSp>
        <p:nvGrpSpPr>
          <p:cNvPr id="4" name="Group 4"/>
          <p:cNvGrpSpPr/>
          <p:nvPr/>
        </p:nvGrpSpPr>
        <p:grpSpPr>
          <a:xfrm rot="-4521330">
            <a:off x="4522202" y="1734737"/>
            <a:ext cx="14167639" cy="7119239"/>
            <a:chOff x="0" y="0"/>
            <a:chExt cx="18890185" cy="9492319"/>
          </a:xfrm>
        </p:grpSpPr>
        <p:sp>
          <p:nvSpPr>
            <p:cNvPr id="5" name="Freeform 5"/>
            <p:cNvSpPr/>
            <p:nvPr/>
          </p:nvSpPr>
          <p:spPr>
            <a:xfrm>
              <a:off x="0" y="0"/>
              <a:ext cx="18890235" cy="9492361"/>
            </a:xfrm>
            <a:custGeom>
              <a:avLst/>
              <a:gdLst/>
              <a:ahLst/>
              <a:cxnLst/>
              <a:rect l="l" t="t" r="r" b="b"/>
              <a:pathLst>
                <a:path w="18890235" h="9492361">
                  <a:moveTo>
                    <a:pt x="0" y="0"/>
                  </a:moveTo>
                  <a:lnTo>
                    <a:pt x="18890235" y="0"/>
                  </a:lnTo>
                  <a:lnTo>
                    <a:pt x="18890235" y="9492361"/>
                  </a:lnTo>
                  <a:lnTo>
                    <a:pt x="0" y="9492361"/>
                  </a:lnTo>
                  <a:lnTo>
                    <a:pt x="0" y="0"/>
                  </a:lnTo>
                  <a:close/>
                </a:path>
              </a:pathLst>
            </a:custGeom>
            <a:blipFill>
              <a:blip r:embed="rId3"/>
              <a:stretch>
                <a:fillRect t="-42" b="-42"/>
              </a:stretch>
            </a:blipFill>
          </p:spPr>
        </p:sp>
      </p:grpSp>
      <p:grpSp>
        <p:nvGrpSpPr>
          <p:cNvPr id="6" name="Group 6"/>
          <p:cNvGrpSpPr/>
          <p:nvPr/>
        </p:nvGrpSpPr>
        <p:grpSpPr>
          <a:xfrm>
            <a:off x="9586782" y="-129"/>
            <a:ext cx="8701218" cy="10400502"/>
            <a:chOff x="0" y="0"/>
            <a:chExt cx="11601624" cy="13867337"/>
          </a:xfrm>
        </p:grpSpPr>
        <p:sp>
          <p:nvSpPr>
            <p:cNvPr id="7" name="Freeform 7"/>
            <p:cNvSpPr/>
            <p:nvPr/>
          </p:nvSpPr>
          <p:spPr>
            <a:xfrm>
              <a:off x="0" y="0"/>
              <a:ext cx="11601704" cy="13867385"/>
            </a:xfrm>
            <a:custGeom>
              <a:avLst/>
              <a:gdLst/>
              <a:ahLst/>
              <a:cxnLst/>
              <a:rect l="l" t="t" r="r" b="b"/>
              <a:pathLst>
                <a:path w="11601704" h="13867385">
                  <a:moveTo>
                    <a:pt x="11601577" y="13819632"/>
                  </a:moveTo>
                  <a:cubicBezTo>
                    <a:pt x="11601577" y="13864337"/>
                    <a:pt x="11587226" y="13867385"/>
                    <a:pt x="11549761" y="13867385"/>
                  </a:cubicBezTo>
                  <a:cubicBezTo>
                    <a:pt x="7701661" y="13866496"/>
                    <a:pt x="3853688" y="13866496"/>
                    <a:pt x="5461" y="13866496"/>
                  </a:cubicBezTo>
                  <a:cubicBezTo>
                    <a:pt x="0" y="13847826"/>
                    <a:pt x="8509" y="13830936"/>
                    <a:pt x="12446" y="13813537"/>
                  </a:cubicBezTo>
                  <a:cubicBezTo>
                    <a:pt x="181610" y="13056490"/>
                    <a:pt x="350901" y="12299569"/>
                    <a:pt x="520573" y="11542650"/>
                  </a:cubicBezTo>
                  <a:cubicBezTo>
                    <a:pt x="762508" y="10463530"/>
                    <a:pt x="1004951" y="9384665"/>
                    <a:pt x="1246632" y="8305547"/>
                  </a:cubicBezTo>
                  <a:cubicBezTo>
                    <a:pt x="1545209" y="6972936"/>
                    <a:pt x="1843151" y="5640198"/>
                    <a:pt x="2141474" y="4307713"/>
                  </a:cubicBezTo>
                  <a:cubicBezTo>
                    <a:pt x="2444623" y="2954020"/>
                    <a:pt x="2748026" y="1600454"/>
                    <a:pt x="3052064" y="246888"/>
                  </a:cubicBezTo>
                  <a:cubicBezTo>
                    <a:pt x="3070606" y="164592"/>
                    <a:pt x="3082417" y="80264"/>
                    <a:pt x="3112389" y="635"/>
                  </a:cubicBezTo>
                  <a:cubicBezTo>
                    <a:pt x="5925058" y="889"/>
                    <a:pt x="8737600" y="889"/>
                    <a:pt x="11550142" y="0"/>
                  </a:cubicBezTo>
                  <a:cubicBezTo>
                    <a:pt x="11588369" y="0"/>
                    <a:pt x="11601324" y="4572"/>
                    <a:pt x="11601324" y="48260"/>
                  </a:cubicBezTo>
                  <a:cubicBezTo>
                    <a:pt x="11600307" y="4638802"/>
                    <a:pt x="11600307" y="9229217"/>
                    <a:pt x="11601704" y="13819505"/>
                  </a:cubicBezTo>
                  <a:close/>
                </a:path>
              </a:pathLst>
            </a:custGeom>
            <a:blipFill>
              <a:blip r:embed="rId4"/>
              <a:stretch>
                <a:fillRect l="-39691" r="-39658"/>
              </a:stretch>
            </a:blipFill>
          </p:spPr>
        </p:sp>
      </p:grpSp>
      <p:sp>
        <p:nvSpPr>
          <p:cNvPr id="8" name="Freeform 8"/>
          <p:cNvSpPr/>
          <p:nvPr/>
        </p:nvSpPr>
        <p:spPr>
          <a:xfrm>
            <a:off x="574097" y="2553262"/>
            <a:ext cx="8750774" cy="6080328"/>
          </a:xfrm>
          <a:custGeom>
            <a:avLst/>
            <a:gdLst/>
            <a:ahLst/>
            <a:cxnLst/>
            <a:rect l="l" t="t" r="r" b="b"/>
            <a:pathLst>
              <a:path w="8750774" h="6080328">
                <a:moveTo>
                  <a:pt x="0" y="0"/>
                </a:moveTo>
                <a:lnTo>
                  <a:pt x="8750774" y="0"/>
                </a:lnTo>
                <a:lnTo>
                  <a:pt x="8750774" y="6080328"/>
                </a:lnTo>
                <a:lnTo>
                  <a:pt x="0" y="6080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4191521" y="6937923"/>
            <a:ext cx="9904959" cy="680751"/>
            <a:chOff x="0" y="0"/>
            <a:chExt cx="13206612" cy="907668"/>
          </a:xfrm>
        </p:grpSpPr>
        <p:sp>
          <p:nvSpPr>
            <p:cNvPr id="10" name="Freeform 10"/>
            <p:cNvSpPr/>
            <p:nvPr/>
          </p:nvSpPr>
          <p:spPr>
            <a:xfrm>
              <a:off x="0" y="0"/>
              <a:ext cx="13206603" cy="907669"/>
            </a:xfrm>
            <a:custGeom>
              <a:avLst/>
              <a:gdLst/>
              <a:ahLst/>
              <a:cxnLst/>
              <a:rect l="l" t="t" r="r" b="b"/>
              <a:pathLst>
                <a:path w="13206603" h="907669">
                  <a:moveTo>
                    <a:pt x="0" y="0"/>
                  </a:moveTo>
                  <a:lnTo>
                    <a:pt x="13206603" y="0"/>
                  </a:lnTo>
                  <a:lnTo>
                    <a:pt x="13206603" y="907669"/>
                  </a:lnTo>
                  <a:lnTo>
                    <a:pt x="0" y="907669"/>
                  </a:lnTo>
                  <a:lnTo>
                    <a:pt x="0" y="0"/>
                  </a:lnTo>
                  <a:close/>
                </a:path>
              </a:pathLst>
            </a:custGeom>
            <a:blipFill>
              <a:blip r:embed="rId7"/>
              <a:stretch>
                <a:fillRect t="-93992" b="-93992"/>
              </a:stretch>
            </a:blipFill>
          </p:spPr>
        </p:sp>
      </p:grpSp>
      <p:grpSp>
        <p:nvGrpSpPr>
          <p:cNvPr id="11" name="Group 11"/>
          <p:cNvGrpSpPr/>
          <p:nvPr/>
        </p:nvGrpSpPr>
        <p:grpSpPr>
          <a:xfrm>
            <a:off x="9744458" y="-56816"/>
            <a:ext cx="8701218" cy="10400502"/>
            <a:chOff x="0" y="0"/>
            <a:chExt cx="11601624" cy="13867337"/>
          </a:xfrm>
        </p:grpSpPr>
        <p:sp>
          <p:nvSpPr>
            <p:cNvPr id="12" name="Freeform 12"/>
            <p:cNvSpPr/>
            <p:nvPr/>
          </p:nvSpPr>
          <p:spPr>
            <a:xfrm>
              <a:off x="0" y="0"/>
              <a:ext cx="11601704" cy="13867385"/>
            </a:xfrm>
            <a:custGeom>
              <a:avLst/>
              <a:gdLst/>
              <a:ahLst/>
              <a:cxnLst/>
              <a:rect l="l" t="t" r="r" b="b"/>
              <a:pathLst>
                <a:path w="11601704" h="13867385">
                  <a:moveTo>
                    <a:pt x="11601577" y="13819632"/>
                  </a:moveTo>
                  <a:cubicBezTo>
                    <a:pt x="11601577" y="13864337"/>
                    <a:pt x="11587226" y="13867385"/>
                    <a:pt x="11549761" y="13867385"/>
                  </a:cubicBezTo>
                  <a:cubicBezTo>
                    <a:pt x="7701661" y="13866496"/>
                    <a:pt x="3853688" y="13866496"/>
                    <a:pt x="5461" y="13866496"/>
                  </a:cubicBezTo>
                  <a:cubicBezTo>
                    <a:pt x="0" y="13847826"/>
                    <a:pt x="8509" y="13830936"/>
                    <a:pt x="12446" y="13813537"/>
                  </a:cubicBezTo>
                  <a:cubicBezTo>
                    <a:pt x="181610" y="13056490"/>
                    <a:pt x="350901" y="12299569"/>
                    <a:pt x="520573" y="11542650"/>
                  </a:cubicBezTo>
                  <a:cubicBezTo>
                    <a:pt x="762508" y="10463530"/>
                    <a:pt x="1004951" y="9384665"/>
                    <a:pt x="1246632" y="8305547"/>
                  </a:cubicBezTo>
                  <a:cubicBezTo>
                    <a:pt x="1545209" y="6972936"/>
                    <a:pt x="1843151" y="5640198"/>
                    <a:pt x="2141474" y="4307713"/>
                  </a:cubicBezTo>
                  <a:cubicBezTo>
                    <a:pt x="2444623" y="2954020"/>
                    <a:pt x="2748026" y="1600454"/>
                    <a:pt x="3052064" y="246888"/>
                  </a:cubicBezTo>
                  <a:cubicBezTo>
                    <a:pt x="3070606" y="164592"/>
                    <a:pt x="3082417" y="80264"/>
                    <a:pt x="3112389" y="635"/>
                  </a:cubicBezTo>
                  <a:cubicBezTo>
                    <a:pt x="5925058" y="889"/>
                    <a:pt x="8737600" y="889"/>
                    <a:pt x="11550142" y="0"/>
                  </a:cubicBezTo>
                  <a:cubicBezTo>
                    <a:pt x="11588369" y="0"/>
                    <a:pt x="11601324" y="4572"/>
                    <a:pt x="11601324" y="48260"/>
                  </a:cubicBezTo>
                  <a:cubicBezTo>
                    <a:pt x="11600307" y="4638802"/>
                    <a:pt x="11600307" y="9229217"/>
                    <a:pt x="11601704" y="13819505"/>
                  </a:cubicBezTo>
                  <a:close/>
                </a:path>
              </a:pathLst>
            </a:custGeom>
            <a:blipFill>
              <a:blip r:embed="rId8"/>
              <a:stretch>
                <a:fillRect l="-56156" r="-56123"/>
              </a:stretch>
            </a:blipFill>
          </p:spPr>
        </p:sp>
      </p:grpSp>
      <p:sp>
        <p:nvSpPr>
          <p:cNvPr id="13" name="TextBox 13"/>
          <p:cNvSpPr txBox="1"/>
          <p:nvPr/>
        </p:nvSpPr>
        <p:spPr>
          <a:xfrm>
            <a:off x="859138" y="2583738"/>
            <a:ext cx="9747283" cy="5203800"/>
          </a:xfrm>
          <a:prstGeom prst="rect">
            <a:avLst/>
          </a:prstGeom>
        </p:spPr>
        <p:txBody>
          <a:bodyPr lIns="0" tIns="0" rIns="0" bIns="0" rtlCol="0" anchor="t">
            <a:spAutoFit/>
          </a:bodyPr>
          <a:lstStyle/>
          <a:p>
            <a:pPr marL="799975" lvl="2" indent="-266658" algn="l">
              <a:lnSpc>
                <a:spcPts val="4548"/>
              </a:lnSpc>
              <a:buFont typeface="Arial"/>
              <a:buChar char="⚬"/>
            </a:pPr>
            <a:r>
              <a:rPr lang="en-US" sz="3499">
                <a:solidFill>
                  <a:srgbClr val="111423"/>
                </a:solidFill>
                <a:latin typeface="Times New Roman Bold"/>
              </a:rPr>
              <a:t>Introduction</a:t>
            </a:r>
          </a:p>
          <a:p>
            <a:pPr marL="799975" lvl="2" indent="-266658" algn="l">
              <a:lnSpc>
                <a:spcPts val="4548"/>
              </a:lnSpc>
              <a:buFont typeface="Arial"/>
              <a:buChar char="⚬"/>
            </a:pPr>
            <a:r>
              <a:rPr lang="en-US" sz="3499">
                <a:solidFill>
                  <a:srgbClr val="111423"/>
                </a:solidFill>
                <a:latin typeface="Times New Roman Bold"/>
              </a:rPr>
              <a:t>Scope</a:t>
            </a:r>
          </a:p>
          <a:p>
            <a:pPr marL="799975" lvl="2" indent="-266658" algn="l">
              <a:lnSpc>
                <a:spcPts val="4548"/>
              </a:lnSpc>
              <a:buFont typeface="Arial"/>
              <a:buChar char="⚬"/>
            </a:pPr>
            <a:r>
              <a:rPr lang="en-US" sz="3499">
                <a:solidFill>
                  <a:srgbClr val="111423"/>
                </a:solidFill>
                <a:latin typeface="Times New Roman Bold"/>
              </a:rPr>
              <a:t>Literature Survey </a:t>
            </a:r>
          </a:p>
          <a:p>
            <a:pPr marL="799975" lvl="2" indent="-266658" algn="l">
              <a:lnSpc>
                <a:spcPts val="4548"/>
              </a:lnSpc>
              <a:buFont typeface="Arial"/>
              <a:buChar char="⚬"/>
            </a:pPr>
            <a:r>
              <a:rPr lang="en-US" sz="3499">
                <a:solidFill>
                  <a:srgbClr val="111423"/>
                </a:solidFill>
                <a:latin typeface="Times New Roman Bold"/>
              </a:rPr>
              <a:t>Contribution</a:t>
            </a:r>
          </a:p>
          <a:p>
            <a:pPr marL="799975" lvl="2" indent="-266658" algn="l">
              <a:lnSpc>
                <a:spcPts val="4548"/>
              </a:lnSpc>
              <a:buFont typeface="Arial"/>
              <a:buChar char="⚬"/>
            </a:pPr>
            <a:r>
              <a:rPr lang="en-US" sz="3499">
                <a:solidFill>
                  <a:srgbClr val="111423"/>
                </a:solidFill>
                <a:latin typeface="Times New Roman Bold"/>
              </a:rPr>
              <a:t>Existing Gap</a:t>
            </a:r>
          </a:p>
          <a:p>
            <a:pPr marL="799975" lvl="2" indent="-266658" algn="l">
              <a:lnSpc>
                <a:spcPts val="4548"/>
              </a:lnSpc>
              <a:buFont typeface="Arial"/>
              <a:buChar char="⚬"/>
            </a:pPr>
            <a:r>
              <a:rPr lang="en-US" sz="3499">
                <a:solidFill>
                  <a:srgbClr val="111423"/>
                </a:solidFill>
                <a:latin typeface="Times New Roman Bold"/>
              </a:rPr>
              <a:t>Methodology</a:t>
            </a:r>
            <a:r>
              <a:rPr lang="en-US" sz="3499">
                <a:solidFill>
                  <a:srgbClr val="111423"/>
                </a:solidFill>
                <a:latin typeface="Times New Roman"/>
              </a:rPr>
              <a:t> </a:t>
            </a:r>
          </a:p>
          <a:p>
            <a:pPr marL="799975" lvl="2" indent="-266658" algn="l">
              <a:lnSpc>
                <a:spcPts val="4548"/>
              </a:lnSpc>
              <a:buFont typeface="Arial"/>
              <a:buChar char="⚬"/>
            </a:pPr>
            <a:r>
              <a:rPr lang="en-US" sz="3499">
                <a:solidFill>
                  <a:srgbClr val="111423"/>
                </a:solidFill>
                <a:latin typeface="Times New Roman Bold"/>
              </a:rPr>
              <a:t>Experimental Setup</a:t>
            </a:r>
          </a:p>
          <a:p>
            <a:pPr marL="799975" lvl="2" indent="-266658" algn="l">
              <a:lnSpc>
                <a:spcPts val="4548"/>
              </a:lnSpc>
              <a:buFont typeface="Arial"/>
              <a:buChar char="⚬"/>
            </a:pPr>
            <a:r>
              <a:rPr lang="en-US" sz="3499">
                <a:solidFill>
                  <a:srgbClr val="111423"/>
                </a:solidFill>
                <a:latin typeface="Times New Roman Bold"/>
              </a:rPr>
              <a:t>Results &amp; Discussion</a:t>
            </a:r>
          </a:p>
          <a:p>
            <a:pPr marL="799975" lvl="2" indent="-266658" algn="l">
              <a:lnSpc>
                <a:spcPts val="4548"/>
              </a:lnSpc>
              <a:buFont typeface="Arial"/>
              <a:buChar char="⚬"/>
            </a:pPr>
            <a:r>
              <a:rPr lang="en-US" sz="3499">
                <a:solidFill>
                  <a:srgbClr val="111423"/>
                </a:solidFill>
                <a:latin typeface="Times New Roman Bold"/>
              </a:rPr>
              <a:t>Conclusion</a:t>
            </a:r>
          </a:p>
        </p:txBody>
      </p:sp>
      <p:grpSp>
        <p:nvGrpSpPr>
          <p:cNvPr id="14" name="Group 14"/>
          <p:cNvGrpSpPr/>
          <p:nvPr/>
        </p:nvGrpSpPr>
        <p:grpSpPr>
          <a:xfrm>
            <a:off x="1028700" y="413986"/>
            <a:ext cx="7287228" cy="1229428"/>
            <a:chOff x="0" y="0"/>
            <a:chExt cx="9716304" cy="1639237"/>
          </a:xfrm>
        </p:grpSpPr>
        <p:sp>
          <p:nvSpPr>
            <p:cNvPr id="15" name="Freeform 15"/>
            <p:cNvSpPr/>
            <p:nvPr/>
          </p:nvSpPr>
          <p:spPr>
            <a:xfrm>
              <a:off x="0" y="0"/>
              <a:ext cx="9716262" cy="1639189"/>
            </a:xfrm>
            <a:custGeom>
              <a:avLst/>
              <a:gdLst/>
              <a:ahLst/>
              <a:cxnLst/>
              <a:rect l="l" t="t" r="r" b="b"/>
              <a:pathLst>
                <a:path w="9716262" h="1639189">
                  <a:moveTo>
                    <a:pt x="8687562" y="0"/>
                  </a:moveTo>
                  <a:lnTo>
                    <a:pt x="0" y="0"/>
                  </a:lnTo>
                  <a:lnTo>
                    <a:pt x="0" y="1639189"/>
                  </a:lnTo>
                  <a:lnTo>
                    <a:pt x="8687562" y="1639189"/>
                  </a:lnTo>
                  <a:lnTo>
                    <a:pt x="9716262" y="819531"/>
                  </a:lnTo>
                  <a:lnTo>
                    <a:pt x="8687562" y="0"/>
                  </a:lnTo>
                  <a:close/>
                </a:path>
              </a:pathLst>
            </a:custGeom>
            <a:solidFill>
              <a:srgbClr val="000000"/>
            </a:solidFill>
          </p:spPr>
        </p:sp>
      </p:grpSp>
      <p:sp>
        <p:nvSpPr>
          <p:cNvPr id="16" name="TextBox 16"/>
          <p:cNvSpPr txBox="1"/>
          <p:nvPr/>
        </p:nvSpPr>
        <p:spPr>
          <a:xfrm>
            <a:off x="1098550" y="537811"/>
            <a:ext cx="6751645" cy="1401969"/>
          </a:xfrm>
          <a:prstGeom prst="rect">
            <a:avLst/>
          </a:prstGeom>
        </p:spPr>
        <p:txBody>
          <a:bodyPr lIns="0" tIns="0" rIns="0" bIns="0" rtlCol="0" anchor="t">
            <a:spAutoFit/>
          </a:bodyPr>
          <a:lstStyle/>
          <a:p>
            <a:pPr algn="ctr">
              <a:lnSpc>
                <a:spcPts val="7539"/>
              </a:lnSpc>
            </a:pPr>
            <a:r>
              <a:rPr lang="en-US" sz="5798">
                <a:solidFill>
                  <a:srgbClr val="FFFFFF"/>
                </a:solidFill>
                <a:latin typeface="Archive"/>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4844" b="-4844"/>
              </a:stretch>
            </a:blipFill>
          </p:spPr>
        </p:sp>
      </p:grpSp>
      <p:grpSp>
        <p:nvGrpSpPr>
          <p:cNvPr id="4" name="Group 4"/>
          <p:cNvGrpSpPr/>
          <p:nvPr/>
        </p:nvGrpSpPr>
        <p:grpSpPr>
          <a:xfrm rot="2925483">
            <a:off x="5978889" y="4633519"/>
            <a:ext cx="15026802" cy="1591351"/>
            <a:chOff x="0" y="0"/>
            <a:chExt cx="20035736" cy="2121801"/>
          </a:xfrm>
        </p:grpSpPr>
        <p:sp>
          <p:nvSpPr>
            <p:cNvPr id="5" name="Freeform 5"/>
            <p:cNvSpPr/>
            <p:nvPr/>
          </p:nvSpPr>
          <p:spPr>
            <a:xfrm>
              <a:off x="0" y="0"/>
              <a:ext cx="20035774" cy="2121789"/>
            </a:xfrm>
            <a:custGeom>
              <a:avLst/>
              <a:gdLst/>
              <a:ahLst/>
              <a:cxnLst/>
              <a:rect l="l" t="t" r="r" b="b"/>
              <a:pathLst>
                <a:path w="20035774" h="2121789">
                  <a:moveTo>
                    <a:pt x="0" y="0"/>
                  </a:moveTo>
                  <a:lnTo>
                    <a:pt x="20035774" y="0"/>
                  </a:lnTo>
                  <a:lnTo>
                    <a:pt x="20035774" y="2121789"/>
                  </a:lnTo>
                  <a:lnTo>
                    <a:pt x="0" y="2121789"/>
                  </a:lnTo>
                  <a:lnTo>
                    <a:pt x="0" y="0"/>
                  </a:lnTo>
                  <a:close/>
                </a:path>
              </a:pathLst>
            </a:custGeom>
            <a:blipFill>
              <a:blip r:embed="rId3"/>
              <a:stretch>
                <a:fillRect t="-43449" b="-43450"/>
              </a:stretch>
            </a:blipFill>
          </p:spPr>
        </p:sp>
      </p:grpSp>
      <p:grpSp>
        <p:nvGrpSpPr>
          <p:cNvPr id="6" name="Group 6"/>
          <p:cNvGrpSpPr/>
          <p:nvPr/>
        </p:nvGrpSpPr>
        <p:grpSpPr>
          <a:xfrm>
            <a:off x="9799834" y="0"/>
            <a:ext cx="8749028" cy="9842656"/>
            <a:chOff x="0" y="0"/>
            <a:chExt cx="11665371" cy="13123541"/>
          </a:xfrm>
        </p:grpSpPr>
        <p:sp>
          <p:nvSpPr>
            <p:cNvPr id="7" name="Freeform 7"/>
            <p:cNvSpPr/>
            <p:nvPr/>
          </p:nvSpPr>
          <p:spPr>
            <a:xfrm>
              <a:off x="0" y="0"/>
              <a:ext cx="11665331" cy="13123545"/>
            </a:xfrm>
            <a:custGeom>
              <a:avLst/>
              <a:gdLst/>
              <a:ahLst/>
              <a:cxnLst/>
              <a:rect l="l" t="t" r="r" b="b"/>
              <a:pathLst>
                <a:path w="11665331" h="13123545">
                  <a:moveTo>
                    <a:pt x="11665331" y="0"/>
                  </a:moveTo>
                  <a:lnTo>
                    <a:pt x="11665331" y="13123545"/>
                  </a:lnTo>
                  <a:cubicBezTo>
                    <a:pt x="7776972" y="8749030"/>
                    <a:pt x="3888486" y="4374515"/>
                    <a:pt x="0" y="0"/>
                  </a:cubicBezTo>
                  <a:lnTo>
                    <a:pt x="11665331" y="0"/>
                  </a:lnTo>
                  <a:close/>
                </a:path>
              </a:pathLst>
            </a:custGeom>
            <a:solidFill>
              <a:srgbClr val="000000"/>
            </a:solidFill>
          </p:spPr>
        </p:sp>
      </p:grpSp>
      <p:grpSp>
        <p:nvGrpSpPr>
          <p:cNvPr id="8" name="Group 8"/>
          <p:cNvGrpSpPr/>
          <p:nvPr/>
        </p:nvGrpSpPr>
        <p:grpSpPr>
          <a:xfrm>
            <a:off x="9799834" y="0"/>
            <a:ext cx="8749028" cy="9842656"/>
            <a:chOff x="0" y="0"/>
            <a:chExt cx="11665371" cy="13123541"/>
          </a:xfrm>
        </p:grpSpPr>
        <p:sp>
          <p:nvSpPr>
            <p:cNvPr id="9" name="Freeform 9"/>
            <p:cNvSpPr/>
            <p:nvPr/>
          </p:nvSpPr>
          <p:spPr>
            <a:xfrm>
              <a:off x="0" y="0"/>
              <a:ext cx="11665331" cy="13123545"/>
            </a:xfrm>
            <a:custGeom>
              <a:avLst/>
              <a:gdLst/>
              <a:ahLst/>
              <a:cxnLst/>
              <a:rect l="l" t="t" r="r" b="b"/>
              <a:pathLst>
                <a:path w="11665331" h="13123545">
                  <a:moveTo>
                    <a:pt x="11665331" y="0"/>
                  </a:moveTo>
                  <a:lnTo>
                    <a:pt x="11665331" y="13123545"/>
                  </a:lnTo>
                  <a:cubicBezTo>
                    <a:pt x="7776972" y="8749030"/>
                    <a:pt x="3888486" y="4374515"/>
                    <a:pt x="0" y="0"/>
                  </a:cubicBezTo>
                  <a:lnTo>
                    <a:pt x="11665331" y="0"/>
                  </a:lnTo>
                  <a:close/>
                </a:path>
              </a:pathLst>
            </a:custGeom>
            <a:blipFill>
              <a:blip r:embed="rId4"/>
              <a:stretch>
                <a:fillRect l="-49852" r="-49852"/>
              </a:stretch>
            </a:blipFill>
          </p:spPr>
        </p:sp>
      </p:grpSp>
      <p:sp>
        <p:nvSpPr>
          <p:cNvPr id="10" name="Freeform 10"/>
          <p:cNvSpPr/>
          <p:nvPr/>
        </p:nvSpPr>
        <p:spPr>
          <a:xfrm>
            <a:off x="685272" y="38100"/>
            <a:ext cx="8915497" cy="1249979"/>
          </a:xfrm>
          <a:custGeom>
            <a:avLst/>
            <a:gdLst/>
            <a:ahLst/>
            <a:cxnLst/>
            <a:rect l="l" t="t" r="r" b="b"/>
            <a:pathLst>
              <a:path w="8915497" h="1249979">
                <a:moveTo>
                  <a:pt x="0" y="0"/>
                </a:moveTo>
                <a:lnTo>
                  <a:pt x="8915497" y="0"/>
                </a:lnTo>
                <a:lnTo>
                  <a:pt x="8915497" y="1249979"/>
                </a:lnTo>
                <a:lnTo>
                  <a:pt x="0" y="12499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366296" y="1245919"/>
            <a:ext cx="10241010" cy="8803834"/>
          </a:xfrm>
          <a:custGeom>
            <a:avLst/>
            <a:gdLst/>
            <a:ahLst/>
            <a:cxnLst/>
            <a:rect l="l" t="t" r="r" b="b"/>
            <a:pathLst>
              <a:path w="10241010" h="8803834">
                <a:moveTo>
                  <a:pt x="0" y="0"/>
                </a:moveTo>
                <a:lnTo>
                  <a:pt x="10241010" y="0"/>
                </a:lnTo>
                <a:lnTo>
                  <a:pt x="10241010" y="8803834"/>
                </a:lnTo>
                <a:lnTo>
                  <a:pt x="0" y="8803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366296" y="63215"/>
            <a:ext cx="8609953" cy="1246225"/>
          </a:xfrm>
          <a:prstGeom prst="rect">
            <a:avLst/>
          </a:prstGeom>
        </p:spPr>
        <p:txBody>
          <a:bodyPr lIns="0" tIns="0" rIns="0" bIns="0" rtlCol="0" anchor="t">
            <a:spAutoFit/>
          </a:bodyPr>
          <a:lstStyle/>
          <a:p>
            <a:pPr algn="ctr">
              <a:lnSpc>
                <a:spcPts val="9285"/>
              </a:lnSpc>
            </a:pPr>
            <a:r>
              <a:rPr lang="en-US" sz="6728" spc="52" dirty="0">
                <a:solidFill>
                  <a:srgbClr val="FFFFFF"/>
                </a:solidFill>
                <a:latin typeface="Archivo Black"/>
              </a:rPr>
              <a:t>INTRODUCTION</a:t>
            </a:r>
          </a:p>
        </p:txBody>
      </p:sp>
      <p:sp>
        <p:nvSpPr>
          <p:cNvPr id="13" name="TextBox 13"/>
          <p:cNvSpPr txBox="1"/>
          <p:nvPr/>
        </p:nvSpPr>
        <p:spPr>
          <a:xfrm>
            <a:off x="525784" y="1623957"/>
            <a:ext cx="9652835" cy="7646670"/>
          </a:xfrm>
          <a:prstGeom prst="rect">
            <a:avLst/>
          </a:prstGeom>
        </p:spPr>
        <p:txBody>
          <a:bodyPr lIns="0" tIns="0" rIns="0" bIns="0" rtlCol="0" anchor="t">
            <a:spAutoFit/>
          </a:bodyPr>
          <a:lstStyle/>
          <a:p>
            <a:pPr marL="770763" lvl="2" indent="-256921" algn="l">
              <a:lnSpc>
                <a:spcPts val="3999"/>
              </a:lnSpc>
              <a:buFont typeface="Arial"/>
              <a:buChar char="⚬"/>
            </a:pPr>
            <a:r>
              <a:rPr lang="en-US" sz="3570" spc="-189">
                <a:solidFill>
                  <a:srgbClr val="111423"/>
                </a:solidFill>
                <a:latin typeface="Times New Roman"/>
              </a:rPr>
              <a:t>The model is used to recognize the pattern of weapon</a:t>
            </a:r>
          </a:p>
          <a:p>
            <a:pPr marL="816184" lvl="2" indent="-272061" algn="l">
              <a:lnSpc>
                <a:spcPts val="3999"/>
              </a:lnSpc>
              <a:buFont typeface="Arial"/>
              <a:buChar char="⚬"/>
            </a:pPr>
            <a:r>
              <a:rPr lang="en-US" sz="3570" spc="-189">
                <a:solidFill>
                  <a:srgbClr val="111423"/>
                </a:solidFill>
                <a:latin typeface="Times New Roman"/>
              </a:rPr>
              <a:t>The detection of the weapon depend  on  training data and the design of the  model. </a:t>
            </a:r>
          </a:p>
          <a:p>
            <a:pPr marL="816184" lvl="2" indent="-272061" algn="l">
              <a:lnSpc>
                <a:spcPts val="3999"/>
              </a:lnSpc>
            </a:pPr>
            <a:endParaRPr lang="en-US" sz="3570" spc="-189">
              <a:solidFill>
                <a:srgbClr val="111423"/>
              </a:solidFill>
              <a:latin typeface="Times New Roman"/>
            </a:endParaRPr>
          </a:p>
          <a:p>
            <a:pPr marL="816184" lvl="2" indent="-272061" algn="l">
              <a:lnSpc>
                <a:spcPts val="3999"/>
              </a:lnSpc>
              <a:buFont typeface="Arial"/>
              <a:buChar char="⚬"/>
            </a:pPr>
            <a:r>
              <a:rPr lang="en-US" sz="3570" spc="-189">
                <a:solidFill>
                  <a:srgbClr val="111423"/>
                </a:solidFill>
                <a:latin typeface="Times New Roman"/>
              </a:rPr>
              <a:t>Video surveillance has vast application areas particularly for indoor  and  outdoor  places. </a:t>
            </a:r>
          </a:p>
          <a:p>
            <a:pPr marL="816184" lvl="2" indent="-272061" algn="l">
              <a:lnSpc>
                <a:spcPts val="3999"/>
              </a:lnSpc>
            </a:pPr>
            <a:endParaRPr lang="en-US" sz="3570" spc="-189">
              <a:solidFill>
                <a:srgbClr val="111423"/>
              </a:solidFill>
              <a:latin typeface="Times New Roman"/>
            </a:endParaRPr>
          </a:p>
          <a:p>
            <a:pPr marL="816184" lvl="2" indent="-272061" algn="l">
              <a:lnSpc>
                <a:spcPts val="3999"/>
              </a:lnSpc>
              <a:buFont typeface="Arial"/>
              <a:buChar char="⚬"/>
            </a:pPr>
            <a:r>
              <a:rPr lang="en-US" sz="3570" spc="-189">
                <a:solidFill>
                  <a:srgbClr val="111423"/>
                </a:solidFill>
                <a:latin typeface="Times New Roman"/>
              </a:rPr>
              <a:t>Surveillance is an integral part of security. </a:t>
            </a:r>
          </a:p>
          <a:p>
            <a:pPr marL="816184" lvl="2" indent="-272061" algn="l">
              <a:lnSpc>
                <a:spcPts val="3999"/>
              </a:lnSpc>
            </a:pPr>
            <a:endParaRPr lang="en-US" sz="3570" spc="-189">
              <a:solidFill>
                <a:srgbClr val="111423"/>
              </a:solidFill>
              <a:latin typeface="Times New Roman"/>
            </a:endParaRPr>
          </a:p>
          <a:p>
            <a:pPr marL="816184" lvl="2" indent="-272061" algn="l">
              <a:lnSpc>
                <a:spcPts val="3999"/>
              </a:lnSpc>
              <a:buFont typeface="Arial"/>
              <a:buChar char="⚬"/>
            </a:pPr>
            <a:r>
              <a:rPr lang="en-US" sz="3570" spc="-189">
                <a:solidFill>
                  <a:srgbClr val="111423"/>
                </a:solidFill>
                <a:latin typeface="Times New Roman"/>
              </a:rPr>
              <a:t>Today security camera becomes part of life for the safety &amp; security purposes. </a:t>
            </a:r>
          </a:p>
          <a:p>
            <a:pPr marL="816184" lvl="2" indent="-272061" algn="l">
              <a:lnSpc>
                <a:spcPts val="3999"/>
              </a:lnSpc>
            </a:pPr>
            <a:endParaRPr lang="en-US" sz="3570" spc="-189">
              <a:solidFill>
                <a:srgbClr val="111423"/>
              </a:solidFill>
              <a:latin typeface="Times New Roman"/>
            </a:endParaRPr>
          </a:p>
          <a:p>
            <a:pPr marL="816184" lvl="2" indent="-272061" algn="l">
              <a:lnSpc>
                <a:spcPts val="3999"/>
              </a:lnSpc>
              <a:buFont typeface="Arial"/>
              <a:buChar char="⚬"/>
            </a:pPr>
            <a:r>
              <a:rPr lang="en-US" sz="3570" spc="-189">
                <a:solidFill>
                  <a:srgbClr val="111423"/>
                </a:solidFill>
                <a:latin typeface="Times New Roman"/>
              </a:rPr>
              <a:t>Today, manual monitoring of all the events on the CCTV camera is impossible.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grpSp>
        <p:nvGrpSpPr>
          <p:cNvPr id="2" name="Group 2"/>
          <p:cNvGrpSpPr/>
          <p:nvPr/>
        </p:nvGrpSpPr>
        <p:grpSpPr>
          <a:xfrm>
            <a:off x="16014019" y="0"/>
            <a:ext cx="2273981" cy="8964806"/>
            <a:chOff x="0" y="0"/>
            <a:chExt cx="3031975" cy="11953075"/>
          </a:xfrm>
        </p:grpSpPr>
        <p:sp>
          <p:nvSpPr>
            <p:cNvPr id="3" name="Freeform 3"/>
            <p:cNvSpPr/>
            <p:nvPr/>
          </p:nvSpPr>
          <p:spPr>
            <a:xfrm flipH="1">
              <a:off x="0" y="0"/>
              <a:ext cx="3031998" cy="11953113"/>
            </a:xfrm>
            <a:custGeom>
              <a:avLst/>
              <a:gdLst/>
              <a:ahLst/>
              <a:cxnLst/>
              <a:rect l="l" t="t" r="r" b="b"/>
              <a:pathLst>
                <a:path w="3031998" h="11953113">
                  <a:moveTo>
                    <a:pt x="3031998" y="0"/>
                  </a:moveTo>
                  <a:lnTo>
                    <a:pt x="0" y="0"/>
                  </a:lnTo>
                  <a:lnTo>
                    <a:pt x="0" y="11953113"/>
                  </a:lnTo>
                  <a:lnTo>
                    <a:pt x="3031998" y="11953113"/>
                  </a:lnTo>
                  <a:lnTo>
                    <a:pt x="3031998" y="0"/>
                  </a:lnTo>
                  <a:close/>
                </a:path>
              </a:pathLst>
            </a:custGeom>
            <a:blipFill>
              <a:blip r:embed="rId2"/>
              <a:stretch>
                <a:fillRect l="-245673" r="-245672"/>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l="-1328" r="-1328"/>
              </a:stretch>
            </a:blipFill>
          </p:spPr>
        </p:sp>
      </p:grpSp>
      <p:grpSp>
        <p:nvGrpSpPr>
          <p:cNvPr id="6" name="Group 6"/>
          <p:cNvGrpSpPr/>
          <p:nvPr/>
        </p:nvGrpSpPr>
        <p:grpSpPr>
          <a:xfrm>
            <a:off x="6135321" y="249263"/>
            <a:ext cx="4988135" cy="1168001"/>
            <a:chOff x="0" y="0"/>
            <a:chExt cx="1313747" cy="307622"/>
          </a:xfrm>
        </p:grpSpPr>
        <p:sp>
          <p:nvSpPr>
            <p:cNvPr id="7" name="Freeform 7"/>
            <p:cNvSpPr/>
            <p:nvPr/>
          </p:nvSpPr>
          <p:spPr>
            <a:xfrm>
              <a:off x="0" y="0"/>
              <a:ext cx="1313748" cy="307622"/>
            </a:xfrm>
            <a:custGeom>
              <a:avLst/>
              <a:gdLst/>
              <a:ahLst/>
              <a:cxnLst/>
              <a:rect l="l" t="t" r="r" b="b"/>
              <a:pathLst>
                <a:path w="1313748" h="307622">
                  <a:moveTo>
                    <a:pt x="1110548" y="0"/>
                  </a:moveTo>
                  <a:lnTo>
                    <a:pt x="0" y="0"/>
                  </a:lnTo>
                  <a:lnTo>
                    <a:pt x="0" y="307622"/>
                  </a:lnTo>
                  <a:lnTo>
                    <a:pt x="1110548" y="307622"/>
                  </a:lnTo>
                  <a:lnTo>
                    <a:pt x="1313748" y="153811"/>
                  </a:lnTo>
                  <a:lnTo>
                    <a:pt x="1110548" y="0"/>
                  </a:lnTo>
                  <a:close/>
                </a:path>
              </a:pathLst>
            </a:custGeom>
            <a:solidFill>
              <a:srgbClr val="001F60"/>
            </a:solidFill>
          </p:spPr>
        </p:sp>
        <p:sp>
          <p:nvSpPr>
            <p:cNvPr id="8" name="TextBox 8"/>
            <p:cNvSpPr txBox="1"/>
            <p:nvPr/>
          </p:nvSpPr>
          <p:spPr>
            <a:xfrm>
              <a:off x="0" y="-57150"/>
              <a:ext cx="1199447" cy="364772"/>
            </a:xfrm>
            <a:prstGeom prst="rect">
              <a:avLst/>
            </a:prstGeom>
          </p:spPr>
          <p:txBody>
            <a:bodyPr lIns="50800" tIns="50800" rIns="50800" bIns="50800" rtlCol="0" anchor="ctr"/>
            <a:lstStyle/>
            <a:p>
              <a:pPr algn="ctr">
                <a:lnSpc>
                  <a:spcPts val="2340"/>
                </a:lnSpc>
              </a:pPr>
              <a:endParaRPr/>
            </a:p>
          </p:txBody>
        </p:sp>
      </p:grpSp>
      <p:sp>
        <p:nvSpPr>
          <p:cNvPr id="9" name="Freeform 9"/>
          <p:cNvSpPr/>
          <p:nvPr/>
        </p:nvSpPr>
        <p:spPr>
          <a:xfrm>
            <a:off x="615531" y="1658246"/>
            <a:ext cx="15135746" cy="8267901"/>
          </a:xfrm>
          <a:custGeom>
            <a:avLst/>
            <a:gdLst/>
            <a:ahLst/>
            <a:cxnLst/>
            <a:rect l="l" t="t" r="r" b="b"/>
            <a:pathLst>
              <a:path w="15135746" h="8267901">
                <a:moveTo>
                  <a:pt x="0" y="0"/>
                </a:moveTo>
                <a:lnTo>
                  <a:pt x="15135746" y="0"/>
                </a:lnTo>
                <a:lnTo>
                  <a:pt x="15135746" y="8267901"/>
                </a:lnTo>
                <a:lnTo>
                  <a:pt x="0" y="8267901"/>
                </a:lnTo>
                <a:lnTo>
                  <a:pt x="0" y="0"/>
                </a:lnTo>
                <a:close/>
              </a:path>
            </a:pathLst>
          </a:custGeom>
          <a:blipFill>
            <a:blip r:embed="rId4">
              <a:alphaModFix amt="65000"/>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7222808" y="283846"/>
            <a:ext cx="1921192" cy="1099507"/>
          </a:xfrm>
          <a:prstGeom prst="rect">
            <a:avLst/>
          </a:prstGeom>
        </p:spPr>
        <p:txBody>
          <a:bodyPr lIns="0" tIns="0" rIns="0" bIns="0" rtlCol="0" anchor="t">
            <a:spAutoFit/>
          </a:bodyPr>
          <a:lstStyle/>
          <a:p>
            <a:pPr algn="l">
              <a:lnSpc>
                <a:spcPts val="8074"/>
              </a:lnSpc>
            </a:pPr>
            <a:r>
              <a:rPr lang="en-US" sz="5768">
                <a:solidFill>
                  <a:srgbClr val="FFFFFF"/>
                </a:solidFill>
                <a:latin typeface="Times New Roman Medium"/>
              </a:rPr>
              <a:t>Scope</a:t>
            </a:r>
          </a:p>
        </p:txBody>
      </p:sp>
      <p:sp>
        <p:nvSpPr>
          <p:cNvPr id="11" name="TextBox 11"/>
          <p:cNvSpPr txBox="1"/>
          <p:nvPr/>
        </p:nvSpPr>
        <p:spPr>
          <a:xfrm>
            <a:off x="14091936" y="9320357"/>
            <a:ext cx="3167364" cy="605790"/>
          </a:xfrm>
          <a:prstGeom prst="rect">
            <a:avLst/>
          </a:prstGeom>
        </p:spPr>
        <p:txBody>
          <a:bodyPr lIns="0" tIns="0" rIns="0" bIns="0" rtlCol="0" anchor="t">
            <a:spAutoFit/>
          </a:bodyPr>
          <a:lstStyle/>
          <a:p>
            <a:pPr algn="r">
              <a:lnSpc>
                <a:spcPts val="3358"/>
              </a:lnSpc>
            </a:pPr>
            <a:r>
              <a:rPr lang="en-US" sz="2400">
                <a:solidFill>
                  <a:srgbClr val="125B50"/>
                </a:solidFill>
                <a:latin typeface="Agrandir Wide Thin"/>
              </a:rPr>
              <a:t>5</a:t>
            </a:r>
          </a:p>
        </p:txBody>
      </p:sp>
      <p:sp>
        <p:nvSpPr>
          <p:cNvPr id="12" name="TextBox 12"/>
          <p:cNvSpPr txBox="1"/>
          <p:nvPr/>
        </p:nvSpPr>
        <p:spPr>
          <a:xfrm>
            <a:off x="0" y="2042699"/>
            <a:ext cx="14992405" cy="8061325"/>
          </a:xfrm>
          <a:prstGeom prst="rect">
            <a:avLst/>
          </a:prstGeom>
        </p:spPr>
        <p:txBody>
          <a:bodyPr lIns="0" tIns="0" rIns="0" bIns="0" rtlCol="0" anchor="t">
            <a:spAutoFit/>
          </a:bodyPr>
          <a:lstStyle/>
          <a:p>
            <a:pPr marL="1511301" lvl="2" indent="-503767">
              <a:lnSpc>
                <a:spcPts val="4550"/>
              </a:lnSpc>
              <a:spcBef>
                <a:spcPct val="0"/>
              </a:spcBef>
              <a:buFont typeface="Arial"/>
              <a:buChar char="⚬"/>
            </a:pPr>
            <a:r>
              <a:rPr lang="en-US" sz="3500">
                <a:solidFill>
                  <a:srgbClr val="000000"/>
                </a:solidFill>
                <a:latin typeface="Times New Roman"/>
              </a:rPr>
              <a:t>By developing an automated system that can detect and alert authorities about detected weapons , it may be possible to prevent or mitigate potential harm. Machine learning and Machine Learning techniques can be used to analyze large amounts of data and identify patterns that may indicate the weapons. </a:t>
            </a:r>
          </a:p>
          <a:p>
            <a:pPr>
              <a:lnSpc>
                <a:spcPts val="4550"/>
              </a:lnSpc>
              <a:spcBef>
                <a:spcPct val="0"/>
              </a:spcBef>
            </a:pPr>
            <a:endParaRPr lang="en-US" sz="3500">
              <a:solidFill>
                <a:srgbClr val="000000"/>
              </a:solidFill>
              <a:latin typeface="Times New Roman"/>
            </a:endParaRPr>
          </a:p>
          <a:p>
            <a:pPr marL="1511301" lvl="2" indent="-503767">
              <a:lnSpc>
                <a:spcPts val="4550"/>
              </a:lnSpc>
              <a:spcBef>
                <a:spcPct val="0"/>
              </a:spcBef>
              <a:buFont typeface="Arial"/>
              <a:buChar char="⚬"/>
            </a:pPr>
            <a:r>
              <a:rPr lang="en-US" sz="3500">
                <a:solidFill>
                  <a:srgbClr val="000000"/>
                </a:solidFill>
                <a:latin typeface="Times New Roman"/>
              </a:rPr>
              <a:t>The Objective is to create a system to automate the task of analyzing video surveillance. We will analyze the video feed in real-time and identify any abnormal activities or weapons for theft or robbery and tracks objects within existing CCTV systems and automatically detects weapons and other violations of established security policies and procedures. An additional intention of this system is that it reduces people's cost with advanced technology.</a:t>
            </a:r>
          </a:p>
          <a:p>
            <a:pPr>
              <a:lnSpc>
                <a:spcPts val="4550"/>
              </a:lnSpc>
              <a:spcBef>
                <a:spcPct val="0"/>
              </a:spcBef>
            </a:pPr>
            <a:endParaRPr lang="en-US" sz="3500">
              <a:solidFill>
                <a:srgbClr val="000000"/>
              </a:solidFill>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BFB"/>
        </a:solidFill>
        <a:effectLst/>
      </p:bgPr>
    </p:bg>
    <p:spTree>
      <p:nvGrpSpPr>
        <p:cNvPr id="1" name=""/>
        <p:cNvGrpSpPr/>
        <p:nvPr/>
      </p:nvGrpSpPr>
      <p:grpSpPr>
        <a:xfrm>
          <a:off x="0" y="0"/>
          <a:ext cx="0" cy="0"/>
          <a:chOff x="0" y="0"/>
          <a:chExt cx="0" cy="0"/>
        </a:xfrm>
      </p:grpSpPr>
      <p:sp>
        <p:nvSpPr>
          <p:cNvPr id="2" name="Freeform 2"/>
          <p:cNvSpPr/>
          <p:nvPr/>
        </p:nvSpPr>
        <p:spPr>
          <a:xfrm>
            <a:off x="253829" y="3189544"/>
            <a:ext cx="17639535" cy="1681152"/>
          </a:xfrm>
          <a:custGeom>
            <a:avLst/>
            <a:gdLst/>
            <a:ahLst/>
            <a:cxnLst/>
            <a:rect l="l" t="t" r="r" b="b"/>
            <a:pathLst>
              <a:path w="17639535" h="1681152">
                <a:moveTo>
                  <a:pt x="0" y="0"/>
                </a:moveTo>
                <a:lnTo>
                  <a:pt x="17639535" y="0"/>
                </a:lnTo>
                <a:lnTo>
                  <a:pt x="17639535" y="1681152"/>
                </a:lnTo>
                <a:lnTo>
                  <a:pt x="0" y="1681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0510" y="3596265"/>
            <a:ext cx="624928" cy="624928"/>
            <a:chOff x="0" y="0"/>
            <a:chExt cx="833237" cy="833237"/>
          </a:xfrm>
        </p:grpSpPr>
        <p:sp>
          <p:nvSpPr>
            <p:cNvPr id="4" name="Freeform 4"/>
            <p:cNvSpPr/>
            <p:nvPr/>
          </p:nvSpPr>
          <p:spPr>
            <a:xfrm>
              <a:off x="0" y="0"/>
              <a:ext cx="833120" cy="833120"/>
            </a:xfrm>
            <a:custGeom>
              <a:avLst/>
              <a:gdLst/>
              <a:ahLst/>
              <a:cxnLst/>
              <a:rect l="l" t="t" r="r" b="b"/>
              <a:pathLst>
                <a:path w="833120" h="833120">
                  <a:moveTo>
                    <a:pt x="416560" y="0"/>
                  </a:moveTo>
                  <a:cubicBezTo>
                    <a:pt x="186563" y="0"/>
                    <a:pt x="0" y="186563"/>
                    <a:pt x="0" y="416560"/>
                  </a:cubicBezTo>
                  <a:cubicBezTo>
                    <a:pt x="0" y="646557"/>
                    <a:pt x="186563" y="833120"/>
                    <a:pt x="416560" y="833120"/>
                  </a:cubicBezTo>
                  <a:cubicBezTo>
                    <a:pt x="646557" y="833120"/>
                    <a:pt x="833120" y="646557"/>
                    <a:pt x="833120" y="416560"/>
                  </a:cubicBezTo>
                  <a:cubicBezTo>
                    <a:pt x="833120" y="186563"/>
                    <a:pt x="646684" y="0"/>
                    <a:pt x="416560" y="0"/>
                  </a:cubicBezTo>
                  <a:close/>
                </a:path>
              </a:pathLst>
            </a:custGeom>
            <a:solidFill>
              <a:srgbClr val="FFFFFF"/>
            </a:solidFill>
          </p:spPr>
        </p:sp>
      </p:grpSp>
      <p:sp>
        <p:nvSpPr>
          <p:cNvPr id="5" name="TextBox 5"/>
          <p:cNvSpPr txBox="1"/>
          <p:nvPr/>
        </p:nvSpPr>
        <p:spPr>
          <a:xfrm>
            <a:off x="539097" y="3695097"/>
            <a:ext cx="507754" cy="591996"/>
          </a:xfrm>
          <a:prstGeom prst="rect">
            <a:avLst/>
          </a:prstGeom>
        </p:spPr>
        <p:txBody>
          <a:bodyPr lIns="0" tIns="0" rIns="0" bIns="0" rtlCol="0" anchor="t">
            <a:spAutoFit/>
          </a:bodyPr>
          <a:lstStyle/>
          <a:p>
            <a:pPr algn="ctr">
              <a:lnSpc>
                <a:spcPts val="2940"/>
              </a:lnSpc>
            </a:pPr>
            <a:r>
              <a:rPr lang="en-US" sz="2100">
                <a:solidFill>
                  <a:srgbClr val="78DDE4"/>
                </a:solidFill>
                <a:latin typeface="Aileron Bold"/>
              </a:rPr>
              <a:t>1</a:t>
            </a:r>
          </a:p>
        </p:txBody>
      </p:sp>
      <p:sp>
        <p:nvSpPr>
          <p:cNvPr id="6" name="Freeform 6"/>
          <p:cNvSpPr/>
          <p:nvPr/>
        </p:nvSpPr>
        <p:spPr>
          <a:xfrm>
            <a:off x="253829" y="4891678"/>
            <a:ext cx="17639535" cy="1681152"/>
          </a:xfrm>
          <a:custGeom>
            <a:avLst/>
            <a:gdLst/>
            <a:ahLst/>
            <a:cxnLst/>
            <a:rect l="l" t="t" r="r" b="b"/>
            <a:pathLst>
              <a:path w="17639535" h="1681152">
                <a:moveTo>
                  <a:pt x="0" y="0"/>
                </a:moveTo>
                <a:lnTo>
                  <a:pt x="17639535" y="0"/>
                </a:lnTo>
                <a:lnTo>
                  <a:pt x="17639535" y="1681152"/>
                </a:lnTo>
                <a:lnTo>
                  <a:pt x="0" y="1681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522744" y="5437874"/>
            <a:ext cx="624928" cy="624928"/>
            <a:chOff x="0" y="0"/>
            <a:chExt cx="833237" cy="833237"/>
          </a:xfrm>
        </p:grpSpPr>
        <p:sp>
          <p:nvSpPr>
            <p:cNvPr id="8" name="Freeform 8"/>
            <p:cNvSpPr/>
            <p:nvPr/>
          </p:nvSpPr>
          <p:spPr>
            <a:xfrm>
              <a:off x="0" y="0"/>
              <a:ext cx="833120" cy="833120"/>
            </a:xfrm>
            <a:custGeom>
              <a:avLst/>
              <a:gdLst/>
              <a:ahLst/>
              <a:cxnLst/>
              <a:rect l="l" t="t" r="r" b="b"/>
              <a:pathLst>
                <a:path w="833120" h="833120">
                  <a:moveTo>
                    <a:pt x="416560" y="0"/>
                  </a:moveTo>
                  <a:cubicBezTo>
                    <a:pt x="186563" y="0"/>
                    <a:pt x="0" y="186563"/>
                    <a:pt x="0" y="416560"/>
                  </a:cubicBezTo>
                  <a:cubicBezTo>
                    <a:pt x="0" y="646557"/>
                    <a:pt x="186563" y="833120"/>
                    <a:pt x="416560" y="833120"/>
                  </a:cubicBezTo>
                  <a:cubicBezTo>
                    <a:pt x="646557" y="833120"/>
                    <a:pt x="833120" y="646557"/>
                    <a:pt x="833120" y="416560"/>
                  </a:cubicBezTo>
                  <a:cubicBezTo>
                    <a:pt x="833120" y="186563"/>
                    <a:pt x="646684" y="0"/>
                    <a:pt x="416560" y="0"/>
                  </a:cubicBezTo>
                  <a:close/>
                </a:path>
              </a:pathLst>
            </a:custGeom>
            <a:solidFill>
              <a:srgbClr val="FFFFFF"/>
            </a:solidFill>
          </p:spPr>
        </p:sp>
      </p:grpSp>
      <p:sp>
        <p:nvSpPr>
          <p:cNvPr id="9" name="TextBox 9"/>
          <p:cNvSpPr txBox="1"/>
          <p:nvPr/>
        </p:nvSpPr>
        <p:spPr>
          <a:xfrm>
            <a:off x="581331" y="5480427"/>
            <a:ext cx="507754" cy="608844"/>
          </a:xfrm>
          <a:prstGeom prst="rect">
            <a:avLst/>
          </a:prstGeom>
        </p:spPr>
        <p:txBody>
          <a:bodyPr lIns="0" tIns="0" rIns="0" bIns="0" rtlCol="0" anchor="t">
            <a:spAutoFit/>
          </a:bodyPr>
          <a:lstStyle/>
          <a:p>
            <a:pPr algn="ctr">
              <a:lnSpc>
                <a:spcPts val="3640"/>
              </a:lnSpc>
            </a:pPr>
            <a:r>
              <a:rPr lang="en-US" sz="2600">
                <a:solidFill>
                  <a:srgbClr val="36D1D6"/>
                </a:solidFill>
                <a:latin typeface="Aileron Bold"/>
              </a:rPr>
              <a:t>2</a:t>
            </a:r>
          </a:p>
        </p:txBody>
      </p:sp>
      <p:sp>
        <p:nvSpPr>
          <p:cNvPr id="10" name="Freeform 10"/>
          <p:cNvSpPr/>
          <p:nvPr/>
        </p:nvSpPr>
        <p:spPr>
          <a:xfrm>
            <a:off x="253829" y="6593813"/>
            <a:ext cx="17639535" cy="1681152"/>
          </a:xfrm>
          <a:custGeom>
            <a:avLst/>
            <a:gdLst/>
            <a:ahLst/>
            <a:cxnLst/>
            <a:rect l="l" t="t" r="r" b="b"/>
            <a:pathLst>
              <a:path w="17639535" h="1681152">
                <a:moveTo>
                  <a:pt x="0" y="0"/>
                </a:moveTo>
                <a:lnTo>
                  <a:pt x="17639535" y="0"/>
                </a:lnTo>
                <a:lnTo>
                  <a:pt x="17639535" y="1681152"/>
                </a:lnTo>
                <a:lnTo>
                  <a:pt x="0" y="16811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480510" y="7075028"/>
            <a:ext cx="624928" cy="624928"/>
            <a:chOff x="0" y="0"/>
            <a:chExt cx="833237" cy="833237"/>
          </a:xfrm>
        </p:grpSpPr>
        <p:sp>
          <p:nvSpPr>
            <p:cNvPr id="12" name="Freeform 12"/>
            <p:cNvSpPr/>
            <p:nvPr/>
          </p:nvSpPr>
          <p:spPr>
            <a:xfrm>
              <a:off x="0" y="0"/>
              <a:ext cx="833120" cy="833120"/>
            </a:xfrm>
            <a:custGeom>
              <a:avLst/>
              <a:gdLst/>
              <a:ahLst/>
              <a:cxnLst/>
              <a:rect l="l" t="t" r="r" b="b"/>
              <a:pathLst>
                <a:path w="833120" h="833120">
                  <a:moveTo>
                    <a:pt x="416560" y="0"/>
                  </a:moveTo>
                  <a:cubicBezTo>
                    <a:pt x="186563" y="0"/>
                    <a:pt x="0" y="186563"/>
                    <a:pt x="0" y="416560"/>
                  </a:cubicBezTo>
                  <a:cubicBezTo>
                    <a:pt x="0" y="646557"/>
                    <a:pt x="186563" y="833120"/>
                    <a:pt x="416560" y="833120"/>
                  </a:cubicBezTo>
                  <a:cubicBezTo>
                    <a:pt x="646557" y="833120"/>
                    <a:pt x="833120" y="646557"/>
                    <a:pt x="833120" y="416560"/>
                  </a:cubicBezTo>
                  <a:cubicBezTo>
                    <a:pt x="833120" y="186563"/>
                    <a:pt x="646684" y="0"/>
                    <a:pt x="416560" y="0"/>
                  </a:cubicBezTo>
                  <a:close/>
                </a:path>
              </a:pathLst>
            </a:custGeom>
            <a:solidFill>
              <a:srgbClr val="FFFFFF"/>
            </a:solidFill>
          </p:spPr>
        </p:sp>
      </p:grpSp>
      <p:sp>
        <p:nvSpPr>
          <p:cNvPr id="13" name="TextBox 13"/>
          <p:cNvSpPr txBox="1"/>
          <p:nvPr/>
        </p:nvSpPr>
        <p:spPr>
          <a:xfrm>
            <a:off x="539097" y="7110917"/>
            <a:ext cx="507754" cy="608844"/>
          </a:xfrm>
          <a:prstGeom prst="rect">
            <a:avLst/>
          </a:prstGeom>
        </p:spPr>
        <p:txBody>
          <a:bodyPr lIns="0" tIns="0" rIns="0" bIns="0" rtlCol="0" anchor="t">
            <a:spAutoFit/>
          </a:bodyPr>
          <a:lstStyle/>
          <a:p>
            <a:pPr algn="ctr">
              <a:lnSpc>
                <a:spcPts val="3640"/>
              </a:lnSpc>
            </a:pPr>
            <a:r>
              <a:rPr lang="en-US" sz="2600">
                <a:solidFill>
                  <a:srgbClr val="37C9EF"/>
                </a:solidFill>
                <a:latin typeface="Aileron Bold"/>
              </a:rPr>
              <a:t>3</a:t>
            </a:r>
          </a:p>
        </p:txBody>
      </p:sp>
      <p:sp>
        <p:nvSpPr>
          <p:cNvPr id="14" name="Freeform 14"/>
          <p:cNvSpPr/>
          <p:nvPr/>
        </p:nvSpPr>
        <p:spPr>
          <a:xfrm>
            <a:off x="253829" y="8267934"/>
            <a:ext cx="17639535" cy="1681152"/>
          </a:xfrm>
          <a:custGeom>
            <a:avLst/>
            <a:gdLst/>
            <a:ahLst/>
            <a:cxnLst/>
            <a:rect l="l" t="t" r="r" b="b"/>
            <a:pathLst>
              <a:path w="17639535" h="1681152">
                <a:moveTo>
                  <a:pt x="0" y="0"/>
                </a:moveTo>
                <a:lnTo>
                  <a:pt x="17639535" y="0"/>
                </a:lnTo>
                <a:lnTo>
                  <a:pt x="17639535" y="1681152"/>
                </a:lnTo>
                <a:lnTo>
                  <a:pt x="0" y="16811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522744" y="8778871"/>
            <a:ext cx="624928" cy="624928"/>
            <a:chOff x="0" y="0"/>
            <a:chExt cx="833237" cy="833237"/>
          </a:xfrm>
        </p:grpSpPr>
        <p:sp>
          <p:nvSpPr>
            <p:cNvPr id="16" name="Freeform 16"/>
            <p:cNvSpPr/>
            <p:nvPr/>
          </p:nvSpPr>
          <p:spPr>
            <a:xfrm>
              <a:off x="0" y="0"/>
              <a:ext cx="833120" cy="833120"/>
            </a:xfrm>
            <a:custGeom>
              <a:avLst/>
              <a:gdLst/>
              <a:ahLst/>
              <a:cxnLst/>
              <a:rect l="l" t="t" r="r" b="b"/>
              <a:pathLst>
                <a:path w="833120" h="833120">
                  <a:moveTo>
                    <a:pt x="416560" y="0"/>
                  </a:moveTo>
                  <a:cubicBezTo>
                    <a:pt x="186563" y="0"/>
                    <a:pt x="0" y="186563"/>
                    <a:pt x="0" y="416560"/>
                  </a:cubicBezTo>
                  <a:cubicBezTo>
                    <a:pt x="0" y="646557"/>
                    <a:pt x="186563" y="833120"/>
                    <a:pt x="416560" y="833120"/>
                  </a:cubicBezTo>
                  <a:cubicBezTo>
                    <a:pt x="646557" y="833120"/>
                    <a:pt x="833120" y="646557"/>
                    <a:pt x="833120" y="416560"/>
                  </a:cubicBezTo>
                  <a:cubicBezTo>
                    <a:pt x="833120" y="186563"/>
                    <a:pt x="646684" y="0"/>
                    <a:pt x="416560" y="0"/>
                  </a:cubicBezTo>
                  <a:close/>
                </a:path>
              </a:pathLst>
            </a:custGeom>
            <a:solidFill>
              <a:srgbClr val="FFFFFF"/>
            </a:solidFill>
          </p:spPr>
        </p:sp>
      </p:grpSp>
      <p:sp>
        <p:nvSpPr>
          <p:cNvPr id="17" name="TextBox 17"/>
          <p:cNvSpPr txBox="1"/>
          <p:nvPr/>
        </p:nvSpPr>
        <p:spPr>
          <a:xfrm>
            <a:off x="571806" y="8836940"/>
            <a:ext cx="507754" cy="608844"/>
          </a:xfrm>
          <a:prstGeom prst="rect">
            <a:avLst/>
          </a:prstGeom>
        </p:spPr>
        <p:txBody>
          <a:bodyPr lIns="0" tIns="0" rIns="0" bIns="0" rtlCol="0" anchor="t">
            <a:spAutoFit/>
          </a:bodyPr>
          <a:lstStyle/>
          <a:p>
            <a:pPr algn="ctr">
              <a:lnSpc>
                <a:spcPts val="3640"/>
              </a:lnSpc>
            </a:pPr>
            <a:r>
              <a:rPr lang="en-US" sz="2600">
                <a:solidFill>
                  <a:srgbClr val="2C92D5"/>
                </a:solidFill>
                <a:latin typeface="Aileron Bold"/>
              </a:rPr>
              <a:t>4</a:t>
            </a:r>
          </a:p>
        </p:txBody>
      </p:sp>
      <p:sp>
        <p:nvSpPr>
          <p:cNvPr id="18" name="Freeform 18"/>
          <p:cNvSpPr/>
          <p:nvPr/>
        </p:nvSpPr>
        <p:spPr>
          <a:xfrm>
            <a:off x="253830" y="1559159"/>
            <a:ext cx="17639607" cy="1609401"/>
          </a:xfrm>
          <a:custGeom>
            <a:avLst/>
            <a:gdLst/>
            <a:ahLst/>
            <a:cxnLst/>
            <a:rect l="l" t="t" r="r" b="b"/>
            <a:pathLst>
              <a:path w="17639607" h="1609401">
                <a:moveTo>
                  <a:pt x="0" y="0"/>
                </a:moveTo>
                <a:lnTo>
                  <a:pt x="17639607" y="0"/>
                </a:lnTo>
                <a:lnTo>
                  <a:pt x="17639607" y="1609400"/>
                </a:lnTo>
                <a:lnTo>
                  <a:pt x="0" y="1609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0" y="2063742"/>
            <a:ext cx="1670417" cy="876204"/>
          </a:xfrm>
          <a:prstGeom prst="rect">
            <a:avLst/>
          </a:prstGeom>
        </p:spPr>
        <p:txBody>
          <a:bodyPr lIns="0" tIns="0" rIns="0" bIns="0" rtlCol="0" anchor="t">
            <a:spAutoFit/>
          </a:bodyPr>
          <a:lstStyle/>
          <a:p>
            <a:pPr algn="ctr">
              <a:lnSpc>
                <a:spcPts val="3770"/>
              </a:lnSpc>
            </a:pPr>
            <a:r>
              <a:rPr lang="en-US" sz="2900">
                <a:solidFill>
                  <a:srgbClr val="FFFFFF"/>
                </a:solidFill>
                <a:latin typeface="Times New Roman"/>
              </a:rPr>
              <a:t>Sr.No:</a:t>
            </a:r>
          </a:p>
          <a:p>
            <a:pPr algn="ctr">
              <a:lnSpc>
                <a:spcPts val="2080"/>
              </a:lnSpc>
            </a:pPr>
            <a:endParaRPr lang="en-US" sz="2900">
              <a:solidFill>
                <a:srgbClr val="FFFFFF"/>
              </a:solidFill>
              <a:latin typeface="Times New Roman"/>
            </a:endParaRPr>
          </a:p>
        </p:txBody>
      </p:sp>
      <p:sp>
        <p:nvSpPr>
          <p:cNvPr id="20" name="TextBox 20"/>
          <p:cNvSpPr txBox="1"/>
          <p:nvPr/>
        </p:nvSpPr>
        <p:spPr>
          <a:xfrm>
            <a:off x="4270863" y="5173293"/>
            <a:ext cx="2819967" cy="1066162"/>
          </a:xfrm>
          <a:prstGeom prst="rect">
            <a:avLst/>
          </a:prstGeom>
        </p:spPr>
        <p:txBody>
          <a:bodyPr lIns="0" tIns="0" rIns="0" bIns="0" rtlCol="0" anchor="t">
            <a:spAutoFit/>
          </a:bodyPr>
          <a:lstStyle/>
          <a:p>
            <a:pPr algn="ctr">
              <a:lnSpc>
                <a:spcPts val="2529"/>
              </a:lnSpc>
            </a:pPr>
            <a:r>
              <a:rPr lang="en-US" sz="1944">
                <a:solidFill>
                  <a:srgbClr val="000000"/>
                </a:solidFill>
                <a:latin typeface="Times New Roman"/>
              </a:rPr>
              <a:t>Weapon Detection in Real-Time CCTV Videos Using Deep Learning </a:t>
            </a:r>
          </a:p>
        </p:txBody>
      </p:sp>
      <p:sp>
        <p:nvSpPr>
          <p:cNvPr id="21" name="TextBox 21"/>
          <p:cNvSpPr txBox="1"/>
          <p:nvPr/>
        </p:nvSpPr>
        <p:spPr>
          <a:xfrm>
            <a:off x="4244524" y="8469909"/>
            <a:ext cx="2767291" cy="1216473"/>
          </a:xfrm>
          <a:prstGeom prst="rect">
            <a:avLst/>
          </a:prstGeom>
        </p:spPr>
        <p:txBody>
          <a:bodyPr lIns="0" tIns="0" rIns="0" bIns="0" rtlCol="0" anchor="t">
            <a:spAutoFit/>
          </a:bodyPr>
          <a:lstStyle/>
          <a:p>
            <a:pPr algn="ctr">
              <a:lnSpc>
                <a:spcPts val="2911"/>
              </a:lnSpc>
            </a:pPr>
            <a:r>
              <a:rPr lang="en-US" sz="2239">
                <a:solidFill>
                  <a:srgbClr val="000000"/>
                </a:solidFill>
                <a:latin typeface="Times New Roman"/>
              </a:rPr>
              <a:t>suspicious activity detection using machine learning</a:t>
            </a:r>
          </a:p>
        </p:txBody>
      </p:sp>
      <p:sp>
        <p:nvSpPr>
          <p:cNvPr id="22" name="TextBox 22"/>
          <p:cNvSpPr txBox="1"/>
          <p:nvPr/>
        </p:nvSpPr>
        <p:spPr>
          <a:xfrm>
            <a:off x="1445242" y="5013570"/>
            <a:ext cx="2719675" cy="1272537"/>
          </a:xfrm>
          <a:prstGeom prst="rect">
            <a:avLst/>
          </a:prstGeom>
        </p:spPr>
        <p:txBody>
          <a:bodyPr lIns="0" tIns="0" rIns="0" bIns="0" rtlCol="0" anchor="t">
            <a:spAutoFit/>
          </a:bodyPr>
          <a:lstStyle/>
          <a:p>
            <a:pPr algn="ctr">
              <a:lnSpc>
                <a:spcPts val="2340"/>
              </a:lnSpc>
            </a:pPr>
            <a:r>
              <a:rPr lang="en-US" sz="1800">
                <a:solidFill>
                  <a:srgbClr val="1A1A1A"/>
                </a:solidFill>
                <a:latin typeface="Times New Roman"/>
              </a:rPr>
              <a:t>Muhammad Tahir Bhatti, Mohd Gufran Khan,</a:t>
            </a:r>
          </a:p>
          <a:p>
            <a:pPr algn="ctr">
              <a:lnSpc>
                <a:spcPts val="2340"/>
              </a:lnSpc>
            </a:pPr>
            <a:r>
              <a:rPr lang="en-US" sz="1800">
                <a:solidFill>
                  <a:srgbClr val="1A1A1A"/>
                </a:solidFill>
                <a:latin typeface="Times New Roman"/>
              </a:rPr>
              <a:t>Masood Aslam, Muhammad Junaid Faiz</a:t>
            </a:r>
          </a:p>
        </p:txBody>
      </p:sp>
      <p:sp>
        <p:nvSpPr>
          <p:cNvPr id="23" name="TextBox 23"/>
          <p:cNvSpPr txBox="1"/>
          <p:nvPr/>
        </p:nvSpPr>
        <p:spPr>
          <a:xfrm>
            <a:off x="9839171" y="6890459"/>
            <a:ext cx="5107935" cy="755510"/>
          </a:xfrm>
          <a:prstGeom prst="rect">
            <a:avLst/>
          </a:prstGeom>
        </p:spPr>
        <p:txBody>
          <a:bodyPr lIns="0" tIns="0" rIns="0" bIns="0" rtlCol="0" anchor="t">
            <a:spAutoFit/>
          </a:bodyPr>
          <a:lstStyle/>
          <a:p>
            <a:pPr algn="ctr">
              <a:lnSpc>
                <a:spcPts val="2600"/>
              </a:lnSpc>
            </a:pPr>
            <a:r>
              <a:rPr lang="en-US" sz="2000">
                <a:solidFill>
                  <a:srgbClr val="000000"/>
                </a:solidFill>
                <a:latin typeface="Times New Roman Bold"/>
              </a:rPr>
              <a:t>Algorithm :</a:t>
            </a:r>
            <a:r>
              <a:rPr lang="en-US" sz="2000">
                <a:solidFill>
                  <a:srgbClr val="000000"/>
                </a:solidFill>
                <a:latin typeface="Times New Roman"/>
              </a:rPr>
              <a:t>CNN based SS D &amp; Faster RCNN</a:t>
            </a:r>
          </a:p>
          <a:p>
            <a:pPr algn="ctr">
              <a:lnSpc>
                <a:spcPts val="2600"/>
              </a:lnSpc>
            </a:pPr>
            <a:r>
              <a:rPr lang="en-US" sz="2000">
                <a:solidFill>
                  <a:srgbClr val="000000"/>
                </a:solidFill>
                <a:latin typeface="Times New Roman Bold"/>
              </a:rPr>
              <a:t>Dataset:</a:t>
            </a:r>
            <a:r>
              <a:rPr lang="en-US" sz="2000">
                <a:solidFill>
                  <a:srgbClr val="000000"/>
                </a:solidFill>
                <a:latin typeface="Times New Roman"/>
              </a:rPr>
              <a:t>Pre Labelled images &amp; set of images</a:t>
            </a:r>
          </a:p>
        </p:txBody>
      </p:sp>
      <p:sp>
        <p:nvSpPr>
          <p:cNvPr id="24" name="TextBox 24"/>
          <p:cNvSpPr txBox="1"/>
          <p:nvPr/>
        </p:nvSpPr>
        <p:spPr>
          <a:xfrm>
            <a:off x="15011913" y="2108213"/>
            <a:ext cx="2817871" cy="736601"/>
          </a:xfrm>
          <a:prstGeom prst="rect">
            <a:avLst/>
          </a:prstGeom>
        </p:spPr>
        <p:txBody>
          <a:bodyPr lIns="0" tIns="0" rIns="0" bIns="0" rtlCol="0" anchor="t">
            <a:spAutoFit/>
          </a:bodyPr>
          <a:lstStyle/>
          <a:p>
            <a:pPr algn="ctr">
              <a:lnSpc>
                <a:spcPts val="4550"/>
              </a:lnSpc>
            </a:pPr>
            <a:r>
              <a:rPr lang="en-US" sz="3500">
                <a:solidFill>
                  <a:srgbClr val="FFFBFB"/>
                </a:solidFill>
                <a:latin typeface="Times New Roman"/>
              </a:rPr>
              <a:t>Accuracy</a:t>
            </a:r>
          </a:p>
        </p:txBody>
      </p:sp>
      <p:sp>
        <p:nvSpPr>
          <p:cNvPr id="25" name="TextBox 25"/>
          <p:cNvSpPr txBox="1"/>
          <p:nvPr/>
        </p:nvSpPr>
        <p:spPr>
          <a:xfrm>
            <a:off x="15177573" y="3707402"/>
            <a:ext cx="2817871" cy="736601"/>
          </a:xfrm>
          <a:prstGeom prst="rect">
            <a:avLst/>
          </a:prstGeom>
        </p:spPr>
        <p:txBody>
          <a:bodyPr lIns="0" tIns="0" rIns="0" bIns="0" rtlCol="0" anchor="t">
            <a:spAutoFit/>
          </a:bodyPr>
          <a:lstStyle/>
          <a:p>
            <a:pPr algn="ctr">
              <a:lnSpc>
                <a:spcPts val="4550"/>
              </a:lnSpc>
            </a:pPr>
            <a:r>
              <a:rPr lang="en-US" sz="3500">
                <a:solidFill>
                  <a:srgbClr val="000000"/>
                </a:solidFill>
                <a:latin typeface="Times New Roman"/>
              </a:rPr>
              <a:t>79.30 %</a:t>
            </a:r>
          </a:p>
        </p:txBody>
      </p:sp>
      <p:sp>
        <p:nvSpPr>
          <p:cNvPr id="26" name="TextBox 26"/>
          <p:cNvSpPr txBox="1"/>
          <p:nvPr/>
        </p:nvSpPr>
        <p:spPr>
          <a:xfrm>
            <a:off x="15099506" y="7112062"/>
            <a:ext cx="2817871" cy="736601"/>
          </a:xfrm>
          <a:prstGeom prst="rect">
            <a:avLst/>
          </a:prstGeom>
        </p:spPr>
        <p:txBody>
          <a:bodyPr lIns="0" tIns="0" rIns="0" bIns="0" rtlCol="0" anchor="t">
            <a:spAutoFit/>
          </a:bodyPr>
          <a:lstStyle/>
          <a:p>
            <a:pPr algn="ctr">
              <a:lnSpc>
                <a:spcPts val="4550"/>
              </a:lnSpc>
            </a:pPr>
            <a:r>
              <a:rPr lang="en-US" sz="3500">
                <a:solidFill>
                  <a:srgbClr val="111423"/>
                </a:solidFill>
                <a:latin typeface="Times New Roman"/>
              </a:rPr>
              <a:t>84.6 %</a:t>
            </a:r>
          </a:p>
        </p:txBody>
      </p:sp>
      <p:sp>
        <p:nvSpPr>
          <p:cNvPr id="27" name="TextBox 27"/>
          <p:cNvSpPr txBox="1"/>
          <p:nvPr/>
        </p:nvSpPr>
        <p:spPr>
          <a:xfrm>
            <a:off x="15192889" y="8770265"/>
            <a:ext cx="2817871" cy="736601"/>
          </a:xfrm>
          <a:prstGeom prst="rect">
            <a:avLst/>
          </a:prstGeom>
        </p:spPr>
        <p:txBody>
          <a:bodyPr lIns="0" tIns="0" rIns="0" bIns="0" rtlCol="0" anchor="t">
            <a:spAutoFit/>
          </a:bodyPr>
          <a:lstStyle/>
          <a:p>
            <a:pPr algn="ctr">
              <a:lnSpc>
                <a:spcPts val="4550"/>
              </a:lnSpc>
            </a:pPr>
            <a:r>
              <a:rPr lang="en-US" sz="3500">
                <a:solidFill>
                  <a:srgbClr val="1A1A1A"/>
                </a:solidFill>
                <a:latin typeface="Times New Roman"/>
              </a:rPr>
              <a:t>89.23 %</a:t>
            </a:r>
          </a:p>
        </p:txBody>
      </p:sp>
      <p:grpSp>
        <p:nvGrpSpPr>
          <p:cNvPr id="28" name="Group 28"/>
          <p:cNvGrpSpPr/>
          <p:nvPr/>
        </p:nvGrpSpPr>
        <p:grpSpPr>
          <a:xfrm>
            <a:off x="1426192" y="1576275"/>
            <a:ext cx="38100" cy="8391861"/>
            <a:chOff x="0" y="0"/>
            <a:chExt cx="50800" cy="11189148"/>
          </a:xfrm>
        </p:grpSpPr>
        <p:sp>
          <p:nvSpPr>
            <p:cNvPr id="29" name="Freeform 29"/>
            <p:cNvSpPr/>
            <p:nvPr/>
          </p:nvSpPr>
          <p:spPr>
            <a:xfrm>
              <a:off x="0" y="25400"/>
              <a:ext cx="50800" cy="11138408"/>
            </a:xfrm>
            <a:custGeom>
              <a:avLst/>
              <a:gdLst/>
              <a:ahLst/>
              <a:cxnLst/>
              <a:rect l="l" t="t" r="r" b="b"/>
              <a:pathLst>
                <a:path w="50800" h="11138408">
                  <a:moveTo>
                    <a:pt x="50800" y="0"/>
                  </a:moveTo>
                  <a:lnTo>
                    <a:pt x="50800" y="11138408"/>
                  </a:lnTo>
                  <a:lnTo>
                    <a:pt x="0" y="11138408"/>
                  </a:lnTo>
                  <a:lnTo>
                    <a:pt x="0" y="0"/>
                  </a:lnTo>
                  <a:close/>
                </a:path>
              </a:pathLst>
            </a:custGeom>
            <a:solidFill>
              <a:srgbClr val="FFFFFF"/>
            </a:solidFill>
          </p:spPr>
        </p:sp>
      </p:grpSp>
      <p:sp>
        <p:nvSpPr>
          <p:cNvPr id="30" name="Freeform 30"/>
          <p:cNvSpPr/>
          <p:nvPr/>
        </p:nvSpPr>
        <p:spPr>
          <a:xfrm>
            <a:off x="5576290" y="40442"/>
            <a:ext cx="7594091" cy="1295155"/>
          </a:xfrm>
          <a:custGeom>
            <a:avLst/>
            <a:gdLst/>
            <a:ahLst/>
            <a:cxnLst/>
            <a:rect l="l" t="t" r="r" b="b"/>
            <a:pathLst>
              <a:path w="7594091" h="1295155">
                <a:moveTo>
                  <a:pt x="0" y="0"/>
                </a:moveTo>
                <a:lnTo>
                  <a:pt x="7594091" y="0"/>
                </a:lnTo>
                <a:lnTo>
                  <a:pt x="7594091" y="1295155"/>
                </a:lnTo>
                <a:lnTo>
                  <a:pt x="0" y="12951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Freeform 31"/>
          <p:cNvSpPr/>
          <p:nvPr/>
        </p:nvSpPr>
        <p:spPr>
          <a:xfrm>
            <a:off x="4193492" y="209550"/>
            <a:ext cx="1126048" cy="1126048"/>
          </a:xfrm>
          <a:custGeom>
            <a:avLst/>
            <a:gdLst/>
            <a:ahLst/>
            <a:cxnLst/>
            <a:rect l="l" t="t" r="r" b="b"/>
            <a:pathLst>
              <a:path w="1126048" h="1126048">
                <a:moveTo>
                  <a:pt x="0" y="0"/>
                </a:moveTo>
                <a:lnTo>
                  <a:pt x="1126048" y="0"/>
                </a:lnTo>
                <a:lnTo>
                  <a:pt x="1126048" y="1126048"/>
                </a:lnTo>
                <a:lnTo>
                  <a:pt x="0" y="112604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2" name="TextBox 32"/>
          <p:cNvSpPr txBox="1"/>
          <p:nvPr/>
        </p:nvSpPr>
        <p:spPr>
          <a:xfrm>
            <a:off x="10003147" y="3437943"/>
            <a:ext cx="5079359" cy="1403071"/>
          </a:xfrm>
          <a:prstGeom prst="rect">
            <a:avLst/>
          </a:prstGeom>
        </p:spPr>
        <p:txBody>
          <a:bodyPr lIns="0" tIns="0" rIns="0" bIns="0" rtlCol="0" anchor="t">
            <a:spAutoFit/>
          </a:bodyPr>
          <a:lstStyle/>
          <a:p>
            <a:pPr algn="ctr">
              <a:lnSpc>
                <a:spcPts val="2600"/>
              </a:lnSpc>
            </a:pPr>
            <a:r>
              <a:rPr lang="en-US" sz="2000" dirty="0">
                <a:solidFill>
                  <a:srgbClr val="000000"/>
                </a:solidFill>
                <a:latin typeface="Times New Roman Bold"/>
              </a:rPr>
              <a:t>Algorithm: </a:t>
            </a:r>
            <a:r>
              <a:rPr lang="en-US" sz="2000" dirty="0">
                <a:solidFill>
                  <a:srgbClr val="000000"/>
                </a:solidFill>
                <a:latin typeface="Times New Roman"/>
              </a:rPr>
              <a:t>Faster R-CNN Inception Resnet-V2</a:t>
            </a:r>
          </a:p>
          <a:p>
            <a:pPr algn="ctr">
              <a:lnSpc>
                <a:spcPts val="2600"/>
              </a:lnSpc>
            </a:pPr>
            <a:r>
              <a:rPr lang="en-US" sz="2000" dirty="0">
                <a:solidFill>
                  <a:srgbClr val="000000"/>
                </a:solidFill>
                <a:latin typeface="Times New Roman Bold"/>
              </a:rPr>
              <a:t>Dataset:</a:t>
            </a:r>
            <a:r>
              <a:rPr lang="en-US" sz="2000" dirty="0">
                <a:solidFill>
                  <a:srgbClr val="000000"/>
                </a:solidFill>
                <a:latin typeface="Times New Roman"/>
              </a:rPr>
              <a:t> ARMAS &amp; IMFDB weapon detection dataset</a:t>
            </a:r>
          </a:p>
        </p:txBody>
      </p:sp>
      <p:sp>
        <p:nvSpPr>
          <p:cNvPr id="33" name="TextBox 33"/>
          <p:cNvSpPr txBox="1"/>
          <p:nvPr/>
        </p:nvSpPr>
        <p:spPr>
          <a:xfrm>
            <a:off x="15211939" y="5392736"/>
            <a:ext cx="2817871" cy="736601"/>
          </a:xfrm>
          <a:prstGeom prst="rect">
            <a:avLst/>
          </a:prstGeom>
        </p:spPr>
        <p:txBody>
          <a:bodyPr lIns="0" tIns="0" rIns="0" bIns="0" rtlCol="0" anchor="t">
            <a:spAutoFit/>
          </a:bodyPr>
          <a:lstStyle/>
          <a:p>
            <a:pPr algn="ctr">
              <a:lnSpc>
                <a:spcPts val="4550"/>
              </a:lnSpc>
            </a:pPr>
            <a:r>
              <a:rPr lang="en-US" sz="3500">
                <a:solidFill>
                  <a:srgbClr val="010101"/>
                </a:solidFill>
                <a:latin typeface="Times New Roman"/>
              </a:rPr>
              <a:t>91.21 %</a:t>
            </a:r>
          </a:p>
        </p:txBody>
      </p:sp>
      <p:grpSp>
        <p:nvGrpSpPr>
          <p:cNvPr id="34" name="Group 34"/>
          <p:cNvGrpSpPr/>
          <p:nvPr/>
        </p:nvGrpSpPr>
        <p:grpSpPr>
          <a:xfrm>
            <a:off x="4225474" y="1576275"/>
            <a:ext cx="38100" cy="8391861"/>
            <a:chOff x="0" y="0"/>
            <a:chExt cx="50800" cy="11189148"/>
          </a:xfrm>
        </p:grpSpPr>
        <p:sp>
          <p:nvSpPr>
            <p:cNvPr id="35" name="Freeform 35"/>
            <p:cNvSpPr/>
            <p:nvPr/>
          </p:nvSpPr>
          <p:spPr>
            <a:xfrm>
              <a:off x="0" y="25400"/>
              <a:ext cx="50800" cy="11138408"/>
            </a:xfrm>
            <a:custGeom>
              <a:avLst/>
              <a:gdLst/>
              <a:ahLst/>
              <a:cxnLst/>
              <a:rect l="l" t="t" r="r" b="b"/>
              <a:pathLst>
                <a:path w="50800" h="11138408">
                  <a:moveTo>
                    <a:pt x="50800" y="0"/>
                  </a:moveTo>
                  <a:lnTo>
                    <a:pt x="50800" y="11138408"/>
                  </a:lnTo>
                  <a:lnTo>
                    <a:pt x="0" y="11138408"/>
                  </a:lnTo>
                  <a:lnTo>
                    <a:pt x="0" y="0"/>
                  </a:lnTo>
                  <a:close/>
                </a:path>
              </a:pathLst>
            </a:custGeom>
            <a:solidFill>
              <a:srgbClr val="FFFFFF"/>
            </a:solidFill>
          </p:spPr>
        </p:sp>
      </p:grpSp>
      <p:grpSp>
        <p:nvGrpSpPr>
          <p:cNvPr id="36" name="Group 36"/>
          <p:cNvGrpSpPr/>
          <p:nvPr/>
        </p:nvGrpSpPr>
        <p:grpSpPr>
          <a:xfrm>
            <a:off x="7024757" y="1576275"/>
            <a:ext cx="38100" cy="8391861"/>
            <a:chOff x="0" y="0"/>
            <a:chExt cx="50800" cy="11189148"/>
          </a:xfrm>
        </p:grpSpPr>
        <p:sp>
          <p:nvSpPr>
            <p:cNvPr id="37" name="Freeform 37"/>
            <p:cNvSpPr/>
            <p:nvPr/>
          </p:nvSpPr>
          <p:spPr>
            <a:xfrm>
              <a:off x="0" y="25400"/>
              <a:ext cx="50800" cy="11138408"/>
            </a:xfrm>
            <a:custGeom>
              <a:avLst/>
              <a:gdLst/>
              <a:ahLst/>
              <a:cxnLst/>
              <a:rect l="l" t="t" r="r" b="b"/>
              <a:pathLst>
                <a:path w="50800" h="11138408">
                  <a:moveTo>
                    <a:pt x="50800" y="0"/>
                  </a:moveTo>
                  <a:lnTo>
                    <a:pt x="50800" y="11138408"/>
                  </a:lnTo>
                  <a:lnTo>
                    <a:pt x="0" y="11138408"/>
                  </a:lnTo>
                  <a:lnTo>
                    <a:pt x="0" y="0"/>
                  </a:lnTo>
                  <a:close/>
                </a:path>
              </a:pathLst>
            </a:custGeom>
            <a:solidFill>
              <a:srgbClr val="FFFFFF"/>
            </a:solidFill>
          </p:spPr>
        </p:sp>
      </p:grpSp>
      <p:grpSp>
        <p:nvGrpSpPr>
          <p:cNvPr id="38" name="Group 38"/>
          <p:cNvGrpSpPr/>
          <p:nvPr/>
        </p:nvGrpSpPr>
        <p:grpSpPr>
          <a:xfrm>
            <a:off x="9824039" y="1576275"/>
            <a:ext cx="38100" cy="8391861"/>
            <a:chOff x="0" y="0"/>
            <a:chExt cx="50800" cy="11189148"/>
          </a:xfrm>
        </p:grpSpPr>
        <p:sp>
          <p:nvSpPr>
            <p:cNvPr id="39" name="Freeform 39"/>
            <p:cNvSpPr/>
            <p:nvPr/>
          </p:nvSpPr>
          <p:spPr>
            <a:xfrm>
              <a:off x="0" y="25400"/>
              <a:ext cx="50800" cy="11138408"/>
            </a:xfrm>
            <a:custGeom>
              <a:avLst/>
              <a:gdLst/>
              <a:ahLst/>
              <a:cxnLst/>
              <a:rect l="l" t="t" r="r" b="b"/>
              <a:pathLst>
                <a:path w="50800" h="11138408">
                  <a:moveTo>
                    <a:pt x="50800" y="0"/>
                  </a:moveTo>
                  <a:lnTo>
                    <a:pt x="50800" y="11138408"/>
                  </a:lnTo>
                  <a:lnTo>
                    <a:pt x="0" y="11138408"/>
                  </a:lnTo>
                  <a:lnTo>
                    <a:pt x="0" y="0"/>
                  </a:lnTo>
                  <a:close/>
                </a:path>
              </a:pathLst>
            </a:custGeom>
            <a:solidFill>
              <a:srgbClr val="FFFFFF"/>
            </a:solidFill>
          </p:spPr>
        </p:sp>
      </p:grpSp>
      <p:grpSp>
        <p:nvGrpSpPr>
          <p:cNvPr id="40" name="Group 40"/>
          <p:cNvGrpSpPr/>
          <p:nvPr/>
        </p:nvGrpSpPr>
        <p:grpSpPr>
          <a:xfrm>
            <a:off x="15240514" y="1629815"/>
            <a:ext cx="38100" cy="8391861"/>
            <a:chOff x="0" y="0"/>
            <a:chExt cx="50800" cy="11189148"/>
          </a:xfrm>
        </p:grpSpPr>
        <p:sp>
          <p:nvSpPr>
            <p:cNvPr id="41" name="Freeform 41"/>
            <p:cNvSpPr/>
            <p:nvPr/>
          </p:nvSpPr>
          <p:spPr>
            <a:xfrm>
              <a:off x="0" y="25400"/>
              <a:ext cx="50800" cy="11138408"/>
            </a:xfrm>
            <a:custGeom>
              <a:avLst/>
              <a:gdLst/>
              <a:ahLst/>
              <a:cxnLst/>
              <a:rect l="l" t="t" r="r" b="b"/>
              <a:pathLst>
                <a:path w="50800" h="11138408">
                  <a:moveTo>
                    <a:pt x="50800" y="0"/>
                  </a:moveTo>
                  <a:lnTo>
                    <a:pt x="50800" y="11138408"/>
                  </a:lnTo>
                  <a:lnTo>
                    <a:pt x="0" y="11138408"/>
                  </a:lnTo>
                  <a:lnTo>
                    <a:pt x="0" y="0"/>
                  </a:lnTo>
                  <a:close/>
                </a:path>
              </a:pathLst>
            </a:custGeom>
            <a:solidFill>
              <a:srgbClr val="FFFFFF"/>
            </a:solidFill>
          </p:spPr>
        </p:sp>
      </p:grpSp>
      <p:sp>
        <p:nvSpPr>
          <p:cNvPr id="42" name="TextBox 42"/>
          <p:cNvSpPr txBox="1"/>
          <p:nvPr/>
        </p:nvSpPr>
        <p:spPr>
          <a:xfrm>
            <a:off x="9868543" y="4962605"/>
            <a:ext cx="5079359" cy="1403071"/>
          </a:xfrm>
          <a:prstGeom prst="rect">
            <a:avLst/>
          </a:prstGeom>
        </p:spPr>
        <p:txBody>
          <a:bodyPr lIns="0" tIns="0" rIns="0" bIns="0" rtlCol="0" anchor="t">
            <a:spAutoFit/>
          </a:bodyPr>
          <a:lstStyle/>
          <a:p>
            <a:pPr algn="ctr">
              <a:lnSpc>
                <a:spcPts val="2600"/>
              </a:lnSpc>
            </a:pPr>
            <a:r>
              <a:rPr lang="en-US" sz="2000">
                <a:solidFill>
                  <a:srgbClr val="000000"/>
                </a:solidFill>
                <a:latin typeface="Times New Roman Bold"/>
              </a:rPr>
              <a:t>Algorithm :</a:t>
            </a:r>
            <a:r>
              <a:rPr lang="en-US" sz="2000">
                <a:solidFill>
                  <a:srgbClr val="000000"/>
                </a:solidFill>
                <a:latin typeface="Times New Roman"/>
              </a:rPr>
              <a:t>VGG16,Inception V3, Inception Resnet V2, SSDMobileNetV1, Faster R-CNN inception-Resnet V2(FRIRv2),YOLOv3</a:t>
            </a:r>
          </a:p>
          <a:p>
            <a:pPr algn="ctr">
              <a:lnSpc>
                <a:spcPts val="2600"/>
              </a:lnSpc>
            </a:pPr>
            <a:r>
              <a:rPr lang="en-US" sz="2000">
                <a:solidFill>
                  <a:srgbClr val="000000"/>
                </a:solidFill>
                <a:latin typeface="Times New Roman Bold"/>
              </a:rPr>
              <a:t>Dataset:</a:t>
            </a:r>
            <a:r>
              <a:rPr lang="en-US" sz="2000">
                <a:solidFill>
                  <a:srgbClr val="000000"/>
                </a:solidFill>
                <a:latin typeface="Times New Roman"/>
              </a:rPr>
              <a:t> Granda &amp; IMFDB</a:t>
            </a:r>
          </a:p>
        </p:txBody>
      </p:sp>
      <p:sp>
        <p:nvSpPr>
          <p:cNvPr id="43" name="TextBox 43"/>
          <p:cNvSpPr txBox="1"/>
          <p:nvPr/>
        </p:nvSpPr>
        <p:spPr>
          <a:xfrm>
            <a:off x="7163246" y="2108213"/>
            <a:ext cx="2483787" cy="736601"/>
          </a:xfrm>
          <a:prstGeom prst="rect">
            <a:avLst/>
          </a:prstGeom>
        </p:spPr>
        <p:txBody>
          <a:bodyPr lIns="0" tIns="0" rIns="0" bIns="0" rtlCol="0" anchor="t">
            <a:spAutoFit/>
          </a:bodyPr>
          <a:lstStyle/>
          <a:p>
            <a:pPr algn="ctr">
              <a:lnSpc>
                <a:spcPts val="4550"/>
              </a:lnSpc>
            </a:pPr>
            <a:r>
              <a:rPr lang="en-US" sz="3500">
                <a:solidFill>
                  <a:srgbClr val="FFFBFB"/>
                </a:solidFill>
                <a:latin typeface="Times New Roman"/>
              </a:rPr>
              <a:t>Publish Year</a:t>
            </a:r>
          </a:p>
        </p:txBody>
      </p:sp>
      <p:sp>
        <p:nvSpPr>
          <p:cNvPr id="44" name="TextBox 44"/>
          <p:cNvSpPr txBox="1"/>
          <p:nvPr/>
        </p:nvSpPr>
        <p:spPr>
          <a:xfrm>
            <a:off x="4765078" y="2108213"/>
            <a:ext cx="1769335" cy="736602"/>
          </a:xfrm>
          <a:prstGeom prst="rect">
            <a:avLst/>
          </a:prstGeom>
        </p:spPr>
        <p:txBody>
          <a:bodyPr lIns="0" tIns="0" rIns="0" bIns="0" rtlCol="0" anchor="t">
            <a:spAutoFit/>
          </a:bodyPr>
          <a:lstStyle/>
          <a:p>
            <a:pPr algn="ctr">
              <a:lnSpc>
                <a:spcPts val="4550"/>
              </a:lnSpc>
            </a:pPr>
            <a:r>
              <a:rPr lang="en-US" sz="3500">
                <a:solidFill>
                  <a:srgbClr val="FFFBFB"/>
                </a:solidFill>
                <a:latin typeface="Times New Roman"/>
              </a:rPr>
              <a:t>Title</a:t>
            </a:r>
          </a:p>
        </p:txBody>
      </p:sp>
      <p:sp>
        <p:nvSpPr>
          <p:cNvPr id="45" name="TextBox 45"/>
          <p:cNvSpPr txBox="1"/>
          <p:nvPr/>
        </p:nvSpPr>
        <p:spPr>
          <a:xfrm>
            <a:off x="10830546" y="2108213"/>
            <a:ext cx="3807007" cy="736601"/>
          </a:xfrm>
          <a:prstGeom prst="rect">
            <a:avLst/>
          </a:prstGeom>
        </p:spPr>
        <p:txBody>
          <a:bodyPr lIns="0" tIns="0" rIns="0" bIns="0" rtlCol="0" anchor="t">
            <a:spAutoFit/>
          </a:bodyPr>
          <a:lstStyle/>
          <a:p>
            <a:pPr algn="ctr">
              <a:lnSpc>
                <a:spcPts val="4550"/>
              </a:lnSpc>
            </a:pPr>
            <a:r>
              <a:rPr lang="en-US" sz="3500">
                <a:solidFill>
                  <a:srgbClr val="FFFBFB"/>
                </a:solidFill>
                <a:latin typeface="Times New Roman"/>
              </a:rPr>
              <a:t>Technology Used</a:t>
            </a:r>
          </a:p>
        </p:txBody>
      </p:sp>
      <p:sp>
        <p:nvSpPr>
          <p:cNvPr id="46" name="TextBox 46"/>
          <p:cNvSpPr txBox="1"/>
          <p:nvPr/>
        </p:nvSpPr>
        <p:spPr>
          <a:xfrm>
            <a:off x="4291543" y="6791905"/>
            <a:ext cx="2716404" cy="1117202"/>
          </a:xfrm>
          <a:prstGeom prst="rect">
            <a:avLst/>
          </a:prstGeom>
        </p:spPr>
        <p:txBody>
          <a:bodyPr lIns="0" tIns="0" rIns="0" bIns="0" rtlCol="0" anchor="t">
            <a:spAutoFit/>
          </a:bodyPr>
          <a:lstStyle/>
          <a:p>
            <a:pPr algn="ctr">
              <a:lnSpc>
                <a:spcPts val="2667"/>
              </a:lnSpc>
            </a:pPr>
            <a:r>
              <a:rPr lang="en-US" sz="2052">
                <a:solidFill>
                  <a:srgbClr val="000000"/>
                </a:solidFill>
                <a:latin typeface="Times New Roman"/>
              </a:rPr>
              <a:t>weapon detection using AI for security applications</a:t>
            </a:r>
          </a:p>
        </p:txBody>
      </p:sp>
      <p:sp>
        <p:nvSpPr>
          <p:cNvPr id="47" name="TextBox 47"/>
          <p:cNvSpPr txBox="1"/>
          <p:nvPr/>
        </p:nvSpPr>
        <p:spPr>
          <a:xfrm>
            <a:off x="4432600" y="3392391"/>
            <a:ext cx="2382630" cy="1140258"/>
          </a:xfrm>
          <a:prstGeom prst="rect">
            <a:avLst/>
          </a:prstGeom>
        </p:spPr>
        <p:txBody>
          <a:bodyPr lIns="0" tIns="0" rIns="0" bIns="0" rtlCol="0" anchor="t">
            <a:spAutoFit/>
          </a:bodyPr>
          <a:lstStyle/>
          <a:p>
            <a:pPr algn="ctr">
              <a:lnSpc>
                <a:spcPts val="2730"/>
              </a:lnSpc>
            </a:pPr>
            <a:r>
              <a:rPr lang="en-US" sz="2100">
                <a:solidFill>
                  <a:srgbClr val="000000"/>
                </a:solidFill>
                <a:latin typeface="Times New Roman"/>
              </a:rPr>
              <a:t>weapon detection using Faster R-CNN inception V2</a:t>
            </a:r>
          </a:p>
        </p:txBody>
      </p:sp>
      <p:sp>
        <p:nvSpPr>
          <p:cNvPr id="48" name="TextBox 48"/>
          <p:cNvSpPr txBox="1"/>
          <p:nvPr/>
        </p:nvSpPr>
        <p:spPr>
          <a:xfrm>
            <a:off x="7903322" y="5259374"/>
            <a:ext cx="977190" cy="736601"/>
          </a:xfrm>
          <a:prstGeom prst="rect">
            <a:avLst/>
          </a:prstGeom>
        </p:spPr>
        <p:txBody>
          <a:bodyPr lIns="0" tIns="0" rIns="0" bIns="0" rtlCol="0" anchor="t">
            <a:spAutoFit/>
          </a:bodyPr>
          <a:lstStyle/>
          <a:p>
            <a:pPr algn="ctr">
              <a:lnSpc>
                <a:spcPts val="4550"/>
              </a:lnSpc>
            </a:pPr>
            <a:r>
              <a:rPr lang="en-US" sz="3500">
                <a:solidFill>
                  <a:srgbClr val="000000"/>
                </a:solidFill>
                <a:latin typeface="Times New Roman"/>
              </a:rPr>
              <a:t>2021</a:t>
            </a:r>
          </a:p>
        </p:txBody>
      </p:sp>
      <p:sp>
        <p:nvSpPr>
          <p:cNvPr id="49" name="TextBox 49"/>
          <p:cNvSpPr txBox="1"/>
          <p:nvPr/>
        </p:nvSpPr>
        <p:spPr>
          <a:xfrm>
            <a:off x="7901779" y="8569321"/>
            <a:ext cx="977190" cy="736601"/>
          </a:xfrm>
          <a:prstGeom prst="rect">
            <a:avLst/>
          </a:prstGeom>
        </p:spPr>
        <p:txBody>
          <a:bodyPr lIns="0" tIns="0" rIns="0" bIns="0" rtlCol="0" anchor="t">
            <a:spAutoFit/>
          </a:bodyPr>
          <a:lstStyle/>
          <a:p>
            <a:pPr algn="ctr">
              <a:lnSpc>
                <a:spcPts val="4550"/>
              </a:lnSpc>
            </a:pPr>
            <a:r>
              <a:rPr lang="en-US" sz="3500">
                <a:solidFill>
                  <a:srgbClr val="000000"/>
                </a:solidFill>
                <a:latin typeface="Times New Roman"/>
              </a:rPr>
              <a:t>2023</a:t>
            </a:r>
          </a:p>
        </p:txBody>
      </p:sp>
      <p:sp>
        <p:nvSpPr>
          <p:cNvPr id="50" name="TextBox 50"/>
          <p:cNvSpPr txBox="1"/>
          <p:nvPr/>
        </p:nvSpPr>
        <p:spPr>
          <a:xfrm>
            <a:off x="7901779" y="6963355"/>
            <a:ext cx="977190" cy="736601"/>
          </a:xfrm>
          <a:prstGeom prst="rect">
            <a:avLst/>
          </a:prstGeom>
        </p:spPr>
        <p:txBody>
          <a:bodyPr lIns="0" tIns="0" rIns="0" bIns="0" rtlCol="0" anchor="t">
            <a:spAutoFit/>
          </a:bodyPr>
          <a:lstStyle/>
          <a:p>
            <a:pPr algn="ctr">
              <a:lnSpc>
                <a:spcPts val="4550"/>
              </a:lnSpc>
            </a:pPr>
            <a:r>
              <a:rPr lang="en-US" sz="3500">
                <a:solidFill>
                  <a:srgbClr val="000000"/>
                </a:solidFill>
                <a:latin typeface="Times New Roman"/>
              </a:rPr>
              <a:t>2022</a:t>
            </a:r>
          </a:p>
        </p:txBody>
      </p:sp>
      <p:sp>
        <p:nvSpPr>
          <p:cNvPr id="51" name="TextBox 51"/>
          <p:cNvSpPr txBox="1"/>
          <p:nvPr/>
        </p:nvSpPr>
        <p:spPr>
          <a:xfrm>
            <a:off x="7708695" y="3575127"/>
            <a:ext cx="1363359" cy="736601"/>
          </a:xfrm>
          <a:prstGeom prst="rect">
            <a:avLst/>
          </a:prstGeom>
        </p:spPr>
        <p:txBody>
          <a:bodyPr lIns="0" tIns="0" rIns="0" bIns="0" rtlCol="0" anchor="t">
            <a:spAutoFit/>
          </a:bodyPr>
          <a:lstStyle/>
          <a:p>
            <a:pPr algn="ctr">
              <a:lnSpc>
                <a:spcPts val="4550"/>
              </a:lnSpc>
            </a:pPr>
            <a:r>
              <a:rPr lang="en-US" sz="3500">
                <a:solidFill>
                  <a:srgbClr val="000000"/>
                </a:solidFill>
                <a:latin typeface="Times New Roman"/>
              </a:rPr>
              <a:t>2020</a:t>
            </a:r>
          </a:p>
        </p:txBody>
      </p:sp>
      <p:sp>
        <p:nvSpPr>
          <p:cNvPr id="52" name="TextBox 52"/>
          <p:cNvSpPr txBox="1"/>
          <p:nvPr/>
        </p:nvSpPr>
        <p:spPr>
          <a:xfrm>
            <a:off x="2028688" y="2049189"/>
            <a:ext cx="1492364" cy="736602"/>
          </a:xfrm>
          <a:prstGeom prst="rect">
            <a:avLst/>
          </a:prstGeom>
        </p:spPr>
        <p:txBody>
          <a:bodyPr lIns="0" tIns="0" rIns="0" bIns="0" rtlCol="0" anchor="t">
            <a:spAutoFit/>
          </a:bodyPr>
          <a:lstStyle/>
          <a:p>
            <a:pPr algn="ctr">
              <a:lnSpc>
                <a:spcPts val="4550"/>
              </a:lnSpc>
            </a:pPr>
            <a:r>
              <a:rPr lang="en-US" sz="3500">
                <a:solidFill>
                  <a:srgbClr val="FFFBFB"/>
                </a:solidFill>
                <a:latin typeface="Times New Roman"/>
              </a:rPr>
              <a:t>Author</a:t>
            </a:r>
          </a:p>
        </p:txBody>
      </p:sp>
      <p:sp>
        <p:nvSpPr>
          <p:cNvPr id="53" name="TextBox 53"/>
          <p:cNvSpPr txBox="1"/>
          <p:nvPr/>
        </p:nvSpPr>
        <p:spPr>
          <a:xfrm>
            <a:off x="1638649" y="8446415"/>
            <a:ext cx="2363207" cy="977263"/>
          </a:xfrm>
          <a:prstGeom prst="rect">
            <a:avLst/>
          </a:prstGeom>
        </p:spPr>
        <p:txBody>
          <a:bodyPr lIns="0" tIns="0" rIns="0" bIns="0" rtlCol="0" anchor="t">
            <a:spAutoFit/>
          </a:bodyPr>
          <a:lstStyle/>
          <a:p>
            <a:pPr algn="ctr">
              <a:lnSpc>
                <a:spcPts val="2340"/>
              </a:lnSpc>
            </a:pPr>
            <a:r>
              <a:rPr lang="en-US" sz="1800">
                <a:solidFill>
                  <a:srgbClr val="111423"/>
                </a:solidFill>
                <a:latin typeface="Times New Roman"/>
              </a:rPr>
              <a:t>Bhagyashree Kumbhar, Pranav Pisal,</a:t>
            </a:r>
          </a:p>
          <a:p>
            <a:pPr algn="ctr">
              <a:lnSpc>
                <a:spcPts val="2340"/>
              </a:lnSpc>
            </a:pPr>
            <a:r>
              <a:rPr lang="en-US" sz="1800">
                <a:solidFill>
                  <a:srgbClr val="111423"/>
                </a:solidFill>
                <a:latin typeface="Times New Roman"/>
              </a:rPr>
              <a:t>Kunal Kene</a:t>
            </a:r>
          </a:p>
        </p:txBody>
      </p:sp>
      <p:sp>
        <p:nvSpPr>
          <p:cNvPr id="54" name="TextBox 54"/>
          <p:cNvSpPr txBox="1"/>
          <p:nvPr/>
        </p:nvSpPr>
        <p:spPr>
          <a:xfrm>
            <a:off x="1618043" y="6871400"/>
            <a:ext cx="2374073" cy="977263"/>
          </a:xfrm>
          <a:prstGeom prst="rect">
            <a:avLst/>
          </a:prstGeom>
        </p:spPr>
        <p:txBody>
          <a:bodyPr lIns="0" tIns="0" rIns="0" bIns="0" rtlCol="0" anchor="t">
            <a:spAutoFit/>
          </a:bodyPr>
          <a:lstStyle/>
          <a:p>
            <a:pPr algn="ctr">
              <a:lnSpc>
                <a:spcPts val="2340"/>
              </a:lnSpc>
            </a:pPr>
            <a:r>
              <a:rPr lang="en-US" sz="1800">
                <a:solidFill>
                  <a:srgbClr val="111423"/>
                </a:solidFill>
                <a:latin typeface="Times New Roman"/>
              </a:rPr>
              <a:t>Mirza Sohail Baig,</a:t>
            </a:r>
          </a:p>
          <a:p>
            <a:pPr algn="ctr">
              <a:lnSpc>
                <a:spcPts val="2340"/>
              </a:lnSpc>
            </a:pPr>
            <a:r>
              <a:rPr lang="en-US" sz="1800">
                <a:solidFill>
                  <a:srgbClr val="111423"/>
                </a:solidFill>
                <a:latin typeface="Times New Roman"/>
              </a:rPr>
              <a:t>Dr. Pathan Ahmed Khan</a:t>
            </a:r>
          </a:p>
        </p:txBody>
      </p:sp>
      <p:sp>
        <p:nvSpPr>
          <p:cNvPr id="55" name="TextBox 55"/>
          <p:cNvSpPr txBox="1"/>
          <p:nvPr/>
        </p:nvSpPr>
        <p:spPr>
          <a:xfrm>
            <a:off x="1475452" y="3425735"/>
            <a:ext cx="2659255" cy="978276"/>
          </a:xfrm>
          <a:prstGeom prst="rect">
            <a:avLst/>
          </a:prstGeom>
        </p:spPr>
        <p:txBody>
          <a:bodyPr lIns="0" tIns="0" rIns="0" bIns="0" rtlCol="0" anchor="t">
            <a:spAutoFit/>
          </a:bodyPr>
          <a:lstStyle/>
          <a:p>
            <a:pPr algn="ctr">
              <a:lnSpc>
                <a:spcPts val="2394"/>
              </a:lnSpc>
            </a:pPr>
            <a:r>
              <a:rPr lang="en-US" sz="1841">
                <a:solidFill>
                  <a:srgbClr val="1A1A1A"/>
                </a:solidFill>
                <a:latin typeface="Times New Roman"/>
              </a:rPr>
              <a:t>Narit Hnoohom,</a:t>
            </a:r>
          </a:p>
          <a:p>
            <a:pPr algn="ctr">
              <a:lnSpc>
                <a:spcPts val="2394"/>
              </a:lnSpc>
            </a:pPr>
            <a:r>
              <a:rPr lang="en-US" sz="1841">
                <a:solidFill>
                  <a:srgbClr val="1A1A1A"/>
                </a:solidFill>
                <a:latin typeface="Times New Roman"/>
              </a:rPr>
              <a:t>Pitchaya Chotivatunyu,</a:t>
            </a:r>
          </a:p>
          <a:p>
            <a:pPr algn="ctr">
              <a:lnSpc>
                <a:spcPts val="2394"/>
              </a:lnSpc>
            </a:pPr>
            <a:r>
              <a:rPr lang="en-US" sz="1841">
                <a:solidFill>
                  <a:srgbClr val="1A1A1A"/>
                </a:solidFill>
                <a:latin typeface="Times New Roman"/>
              </a:rPr>
              <a:t>Nagorn Matrichit</a:t>
            </a:r>
          </a:p>
        </p:txBody>
      </p:sp>
      <p:sp>
        <p:nvSpPr>
          <p:cNvPr id="56" name="TextBox 56"/>
          <p:cNvSpPr txBox="1"/>
          <p:nvPr/>
        </p:nvSpPr>
        <p:spPr>
          <a:xfrm>
            <a:off x="9947639" y="8654169"/>
            <a:ext cx="4891000" cy="801974"/>
          </a:xfrm>
          <a:prstGeom prst="rect">
            <a:avLst/>
          </a:prstGeom>
        </p:spPr>
        <p:txBody>
          <a:bodyPr lIns="0" tIns="0" rIns="0" bIns="0" rtlCol="0" anchor="t">
            <a:spAutoFit/>
          </a:bodyPr>
          <a:lstStyle/>
          <a:p>
            <a:pPr algn="ctr">
              <a:lnSpc>
                <a:spcPts val="2717"/>
              </a:lnSpc>
            </a:pPr>
            <a:r>
              <a:rPr lang="en-US" sz="2090">
                <a:solidFill>
                  <a:srgbClr val="000000"/>
                </a:solidFill>
                <a:latin typeface="Times New Roman Bold"/>
              </a:rPr>
              <a:t>Algorithm :</a:t>
            </a:r>
            <a:r>
              <a:rPr lang="en-US" sz="2090">
                <a:solidFill>
                  <a:srgbClr val="000000"/>
                </a:solidFill>
                <a:latin typeface="Times New Roman"/>
              </a:rPr>
              <a:t>CNN and LSTM</a:t>
            </a:r>
          </a:p>
          <a:p>
            <a:pPr algn="ctr">
              <a:lnSpc>
                <a:spcPts val="2717"/>
              </a:lnSpc>
            </a:pPr>
            <a:r>
              <a:rPr lang="en-US" sz="2090">
                <a:solidFill>
                  <a:srgbClr val="000000"/>
                </a:solidFill>
                <a:latin typeface="Times New Roman Bold"/>
              </a:rPr>
              <a:t>Dataset:</a:t>
            </a:r>
            <a:r>
              <a:rPr lang="en-US" sz="2090">
                <a:solidFill>
                  <a:srgbClr val="000000"/>
                </a:solidFill>
                <a:latin typeface="Times New Roman"/>
              </a:rPr>
              <a:t>ARMAS</a:t>
            </a:r>
          </a:p>
        </p:txBody>
      </p:sp>
      <p:sp>
        <p:nvSpPr>
          <p:cNvPr id="57" name="TextBox 57"/>
          <p:cNvSpPr txBox="1"/>
          <p:nvPr/>
        </p:nvSpPr>
        <p:spPr>
          <a:xfrm>
            <a:off x="5793518" y="378063"/>
            <a:ext cx="6662329" cy="942971"/>
          </a:xfrm>
          <a:prstGeom prst="rect">
            <a:avLst/>
          </a:prstGeom>
        </p:spPr>
        <p:txBody>
          <a:bodyPr lIns="0" tIns="0" rIns="0" bIns="0" rtlCol="0" anchor="t">
            <a:spAutoFit/>
          </a:bodyPr>
          <a:lstStyle/>
          <a:p>
            <a:pPr algn="ctr">
              <a:lnSpc>
                <a:spcPts val="5848"/>
              </a:lnSpc>
            </a:pPr>
            <a:r>
              <a:rPr lang="en-US" sz="4498">
                <a:solidFill>
                  <a:srgbClr val="FFFBFB"/>
                </a:solidFill>
                <a:latin typeface="Times New Roman"/>
              </a:rPr>
              <a:t>LITERATURE  SURVEY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29904" y="132824"/>
            <a:ext cx="5018396" cy="1008622"/>
          </a:xfrm>
          <a:custGeom>
            <a:avLst/>
            <a:gdLst/>
            <a:ahLst/>
            <a:cxnLst/>
            <a:rect l="l" t="t" r="r" b="b"/>
            <a:pathLst>
              <a:path w="5018396" h="1008622">
                <a:moveTo>
                  <a:pt x="0" y="0"/>
                </a:moveTo>
                <a:lnTo>
                  <a:pt x="5018396" y="0"/>
                </a:lnTo>
                <a:lnTo>
                  <a:pt x="5018396" y="1008622"/>
                </a:lnTo>
                <a:lnTo>
                  <a:pt x="0" y="1008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81784" y="257175"/>
            <a:ext cx="771525" cy="771525"/>
          </a:xfrm>
          <a:custGeom>
            <a:avLst/>
            <a:gdLst/>
            <a:ahLst/>
            <a:cxnLst/>
            <a:rect l="l" t="t" r="r" b="b"/>
            <a:pathLst>
              <a:path w="771525" h="771525">
                <a:moveTo>
                  <a:pt x="0" y="0"/>
                </a:moveTo>
                <a:lnTo>
                  <a:pt x="771525" y="0"/>
                </a:lnTo>
                <a:lnTo>
                  <a:pt x="771525" y="771525"/>
                </a:lnTo>
                <a:lnTo>
                  <a:pt x="0" y="7715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38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6"/>
              <a:stretch>
                <a:fillRect t="-4844" b="-4844"/>
              </a:stretch>
            </a:blipFill>
          </p:spPr>
        </p:sp>
      </p:grpSp>
      <p:sp>
        <p:nvSpPr>
          <p:cNvPr id="6" name="Freeform 6"/>
          <p:cNvSpPr/>
          <p:nvPr/>
        </p:nvSpPr>
        <p:spPr>
          <a:xfrm>
            <a:off x="1007302" y="1236698"/>
            <a:ext cx="16511040" cy="8021602"/>
          </a:xfrm>
          <a:custGeom>
            <a:avLst/>
            <a:gdLst/>
            <a:ahLst/>
            <a:cxnLst/>
            <a:rect l="l" t="t" r="r" b="b"/>
            <a:pathLst>
              <a:path w="16511040" h="8021602">
                <a:moveTo>
                  <a:pt x="0" y="0"/>
                </a:moveTo>
                <a:lnTo>
                  <a:pt x="16511040" y="0"/>
                </a:lnTo>
                <a:lnTo>
                  <a:pt x="16511040" y="8021602"/>
                </a:lnTo>
                <a:lnTo>
                  <a:pt x="0" y="80216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6018802" y="40184"/>
            <a:ext cx="5417117" cy="1119573"/>
          </a:xfrm>
          <a:custGeom>
            <a:avLst/>
            <a:gdLst/>
            <a:ahLst/>
            <a:cxnLst/>
            <a:rect l="l" t="t" r="r" b="b"/>
            <a:pathLst>
              <a:path w="5417117" h="1119573">
                <a:moveTo>
                  <a:pt x="0" y="0"/>
                </a:moveTo>
                <a:lnTo>
                  <a:pt x="5417117" y="0"/>
                </a:lnTo>
                <a:lnTo>
                  <a:pt x="5417117" y="1119573"/>
                </a:lnTo>
                <a:lnTo>
                  <a:pt x="0" y="11195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6018802" y="298752"/>
            <a:ext cx="5018396" cy="801343"/>
          </a:xfrm>
          <a:prstGeom prst="rect">
            <a:avLst/>
          </a:prstGeom>
        </p:spPr>
        <p:txBody>
          <a:bodyPr lIns="0" tIns="0" rIns="0" bIns="0" rtlCol="0" anchor="t">
            <a:spAutoFit/>
          </a:bodyPr>
          <a:lstStyle/>
          <a:p>
            <a:pPr algn="ctr">
              <a:lnSpc>
                <a:spcPts val="5719"/>
              </a:lnSpc>
            </a:pPr>
            <a:r>
              <a:rPr lang="en-US" sz="4398">
                <a:solidFill>
                  <a:srgbClr val="FFFFFF"/>
                </a:solidFill>
                <a:latin typeface="Times New Roman Bold"/>
              </a:rPr>
              <a:t>Contribution</a:t>
            </a:r>
          </a:p>
        </p:txBody>
      </p:sp>
      <p:sp>
        <p:nvSpPr>
          <p:cNvPr id="9" name="TextBox 9"/>
          <p:cNvSpPr txBox="1"/>
          <p:nvPr/>
        </p:nvSpPr>
        <p:spPr>
          <a:xfrm>
            <a:off x="1188128" y="1884043"/>
            <a:ext cx="15754278" cy="6056957"/>
          </a:xfrm>
          <a:prstGeom prst="rect">
            <a:avLst/>
          </a:prstGeom>
        </p:spPr>
        <p:txBody>
          <a:bodyPr lIns="0" tIns="0" rIns="0" bIns="0" rtlCol="0" anchor="t">
            <a:spAutoFit/>
          </a:bodyPr>
          <a:lstStyle/>
          <a:p>
            <a:pPr marL="926868" lvl="2" indent="-308956" algn="just">
              <a:lnSpc>
                <a:spcPts val="5271"/>
              </a:lnSpc>
              <a:buFont typeface="Arial"/>
              <a:buChar char="⚬"/>
            </a:pPr>
            <a:r>
              <a:rPr lang="en-US" sz="4054" dirty="0">
                <a:solidFill>
                  <a:srgbClr val="EFF6F2"/>
                </a:solidFill>
                <a:latin typeface="Times New Roman"/>
              </a:rPr>
              <a:t>Paper-1 contribution:-In contemporary security paradigms, real-time detection of weapons is pivotal, especially in vast, open spaces and critical infrastructure , in previous base paper [2021]  they have used yoloV4 version and achieved the accuracy with 91.21% .</a:t>
            </a:r>
          </a:p>
          <a:p>
            <a:pPr marL="926868" lvl="2" indent="-308956" algn="just">
              <a:lnSpc>
                <a:spcPts val="5270"/>
              </a:lnSpc>
              <a:buFont typeface="Arial"/>
              <a:buChar char="⚬"/>
            </a:pPr>
            <a:r>
              <a:rPr lang="en-US" sz="4054" dirty="0">
                <a:solidFill>
                  <a:srgbClr val="EFF6F2"/>
                </a:solidFill>
                <a:latin typeface="Times New Roman"/>
              </a:rPr>
              <a:t>Our Contribution:-</a:t>
            </a:r>
          </a:p>
          <a:p>
            <a:pPr marL="1189412" lvl="2" indent="-571500" algn="just">
              <a:lnSpc>
                <a:spcPts val="5270"/>
              </a:lnSpc>
              <a:buFont typeface="Wingdings" panose="05000000000000000000" pitchFamily="2" charset="2"/>
              <a:buChar char="§"/>
            </a:pPr>
            <a:r>
              <a:rPr lang="en-US" sz="4054" dirty="0">
                <a:solidFill>
                  <a:srgbClr val="EFF6F2"/>
                </a:solidFill>
                <a:latin typeface="Times New Roman"/>
              </a:rPr>
              <a:t>We have developed the same model using YOLOv8 version.</a:t>
            </a:r>
          </a:p>
          <a:p>
            <a:pPr marL="1189412" lvl="2" indent="-571500" algn="just">
              <a:lnSpc>
                <a:spcPts val="5270"/>
              </a:lnSpc>
              <a:buFont typeface="Wingdings" panose="05000000000000000000" pitchFamily="2" charset="2"/>
              <a:buChar char="§"/>
            </a:pPr>
            <a:r>
              <a:rPr lang="en-US" sz="4054" dirty="0">
                <a:solidFill>
                  <a:srgbClr val="EFF6F2"/>
                </a:solidFill>
                <a:latin typeface="Times New Roman"/>
              </a:rPr>
              <a:t>We have improved the model &amp; achieved the accuracy with 97.23%</a:t>
            </a:r>
          </a:p>
          <a:p>
            <a:pPr marL="1189516" lvl="2" indent="-571500" algn="just">
              <a:lnSpc>
                <a:spcPts val="5271"/>
              </a:lnSpc>
              <a:buFont typeface="Wingdings" panose="05000000000000000000" pitchFamily="2" charset="2"/>
              <a:buChar char="§"/>
            </a:pPr>
            <a:r>
              <a:rPr lang="en-US" sz="4054" dirty="0">
                <a:solidFill>
                  <a:srgbClr val="EFF6F2"/>
                </a:solidFill>
                <a:latin typeface="Times New Roman"/>
              </a:rPr>
              <a:t>We have enhanced the camera security and real time video surveillance has been improved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34631" y="218228"/>
            <a:ext cx="8526344" cy="1258780"/>
          </a:xfrm>
          <a:custGeom>
            <a:avLst/>
            <a:gdLst/>
            <a:ahLst/>
            <a:cxnLst/>
            <a:rect l="l" t="t" r="r" b="b"/>
            <a:pathLst>
              <a:path w="8526344" h="1258780">
                <a:moveTo>
                  <a:pt x="0" y="0"/>
                </a:moveTo>
                <a:lnTo>
                  <a:pt x="8526344" y="0"/>
                </a:lnTo>
                <a:lnTo>
                  <a:pt x="8526344" y="1258780"/>
                </a:lnTo>
                <a:lnTo>
                  <a:pt x="0" y="125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37200" y="407145"/>
            <a:ext cx="1097938" cy="1097938"/>
          </a:xfrm>
          <a:custGeom>
            <a:avLst/>
            <a:gdLst/>
            <a:ahLst/>
            <a:cxnLst/>
            <a:rect l="l" t="t" r="r" b="b"/>
            <a:pathLst>
              <a:path w="1097938" h="1097938">
                <a:moveTo>
                  <a:pt x="0" y="0"/>
                </a:moveTo>
                <a:lnTo>
                  <a:pt x="1097938" y="0"/>
                </a:lnTo>
                <a:lnTo>
                  <a:pt x="1097938" y="1097938"/>
                </a:lnTo>
                <a:lnTo>
                  <a:pt x="0" y="1097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63762" y="382266"/>
            <a:ext cx="1094742" cy="1094742"/>
          </a:xfrm>
          <a:custGeom>
            <a:avLst/>
            <a:gdLst/>
            <a:ahLst/>
            <a:cxnLst/>
            <a:rect l="l" t="t" r="r" b="b"/>
            <a:pathLst>
              <a:path w="1094742" h="1094742">
                <a:moveTo>
                  <a:pt x="0" y="0"/>
                </a:moveTo>
                <a:lnTo>
                  <a:pt x="1094742" y="0"/>
                </a:lnTo>
                <a:lnTo>
                  <a:pt x="1094742" y="1094742"/>
                </a:lnTo>
                <a:lnTo>
                  <a:pt x="0" y="10947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535912" y="-2088287"/>
            <a:ext cx="19957187" cy="19957187"/>
            <a:chOff x="0" y="0"/>
            <a:chExt cx="26609583" cy="26609583"/>
          </a:xfrm>
        </p:grpSpPr>
        <p:sp>
          <p:nvSpPr>
            <p:cNvPr id="6" name="Freeform 6"/>
            <p:cNvSpPr/>
            <p:nvPr/>
          </p:nvSpPr>
          <p:spPr>
            <a:xfrm>
              <a:off x="0" y="0"/>
              <a:ext cx="26609548" cy="26609548"/>
            </a:xfrm>
            <a:custGeom>
              <a:avLst/>
              <a:gdLst/>
              <a:ahLst/>
              <a:cxnLst/>
              <a:rect l="l" t="t" r="r" b="b"/>
              <a:pathLst>
                <a:path w="26609548" h="26609548">
                  <a:moveTo>
                    <a:pt x="0" y="0"/>
                  </a:moveTo>
                  <a:lnTo>
                    <a:pt x="26609548" y="0"/>
                  </a:lnTo>
                  <a:lnTo>
                    <a:pt x="26609548" y="26609548"/>
                  </a:lnTo>
                  <a:lnTo>
                    <a:pt x="0" y="26609548"/>
                  </a:lnTo>
                  <a:lnTo>
                    <a:pt x="0" y="0"/>
                  </a:lnTo>
                  <a:close/>
                </a:path>
              </a:pathLst>
            </a:custGeom>
            <a:blipFill>
              <a:blip r:embed="rId8"/>
              <a:stretch>
                <a:fillRect/>
              </a:stretch>
            </a:blipFill>
          </p:spPr>
        </p:sp>
      </p:grpSp>
      <p:sp>
        <p:nvSpPr>
          <p:cNvPr id="7" name="Freeform 7"/>
          <p:cNvSpPr/>
          <p:nvPr/>
        </p:nvSpPr>
        <p:spPr>
          <a:xfrm>
            <a:off x="2033066" y="2257102"/>
            <a:ext cx="4041398" cy="2207613"/>
          </a:xfrm>
          <a:custGeom>
            <a:avLst/>
            <a:gdLst/>
            <a:ahLst/>
            <a:cxnLst/>
            <a:rect l="l" t="t" r="r" b="b"/>
            <a:pathLst>
              <a:path w="4041398" h="2207613">
                <a:moveTo>
                  <a:pt x="0" y="0"/>
                </a:moveTo>
                <a:lnTo>
                  <a:pt x="4041398" y="0"/>
                </a:lnTo>
                <a:lnTo>
                  <a:pt x="4041398" y="2207614"/>
                </a:lnTo>
                <a:lnTo>
                  <a:pt x="0" y="22076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2033066" y="4962525"/>
            <a:ext cx="4041398" cy="2207613"/>
          </a:xfrm>
          <a:custGeom>
            <a:avLst/>
            <a:gdLst/>
            <a:ahLst/>
            <a:cxnLst/>
            <a:rect l="l" t="t" r="r" b="b"/>
            <a:pathLst>
              <a:path w="4041398" h="2207613">
                <a:moveTo>
                  <a:pt x="0" y="0"/>
                </a:moveTo>
                <a:lnTo>
                  <a:pt x="4041398" y="0"/>
                </a:lnTo>
                <a:lnTo>
                  <a:pt x="4041398" y="2207613"/>
                </a:lnTo>
                <a:lnTo>
                  <a:pt x="0" y="2207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2033066" y="7665438"/>
            <a:ext cx="4041398" cy="2207613"/>
          </a:xfrm>
          <a:custGeom>
            <a:avLst/>
            <a:gdLst/>
            <a:ahLst/>
            <a:cxnLst/>
            <a:rect l="l" t="t" r="r" b="b"/>
            <a:pathLst>
              <a:path w="4041398" h="2207613">
                <a:moveTo>
                  <a:pt x="0" y="0"/>
                </a:moveTo>
                <a:lnTo>
                  <a:pt x="4041398" y="0"/>
                </a:lnTo>
                <a:lnTo>
                  <a:pt x="4041398" y="2207614"/>
                </a:lnTo>
                <a:lnTo>
                  <a:pt x="0" y="22076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1581488" y="2257102"/>
            <a:ext cx="4041398" cy="2207613"/>
          </a:xfrm>
          <a:custGeom>
            <a:avLst/>
            <a:gdLst/>
            <a:ahLst/>
            <a:cxnLst/>
            <a:rect l="l" t="t" r="r" b="b"/>
            <a:pathLst>
              <a:path w="4041398" h="2207613">
                <a:moveTo>
                  <a:pt x="0" y="0"/>
                </a:moveTo>
                <a:lnTo>
                  <a:pt x="4041398" y="0"/>
                </a:lnTo>
                <a:lnTo>
                  <a:pt x="4041398" y="2207614"/>
                </a:lnTo>
                <a:lnTo>
                  <a:pt x="0" y="22076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1581488" y="4962525"/>
            <a:ext cx="4041398" cy="2207613"/>
          </a:xfrm>
          <a:custGeom>
            <a:avLst/>
            <a:gdLst/>
            <a:ahLst/>
            <a:cxnLst/>
            <a:rect l="l" t="t" r="r" b="b"/>
            <a:pathLst>
              <a:path w="4041398" h="2207613">
                <a:moveTo>
                  <a:pt x="0" y="0"/>
                </a:moveTo>
                <a:lnTo>
                  <a:pt x="4041398" y="0"/>
                </a:lnTo>
                <a:lnTo>
                  <a:pt x="4041398" y="2207613"/>
                </a:lnTo>
                <a:lnTo>
                  <a:pt x="0" y="2207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1581488" y="7667948"/>
            <a:ext cx="4041398" cy="2207613"/>
          </a:xfrm>
          <a:custGeom>
            <a:avLst/>
            <a:gdLst/>
            <a:ahLst/>
            <a:cxnLst/>
            <a:rect l="l" t="t" r="r" b="b"/>
            <a:pathLst>
              <a:path w="4041398" h="2207613">
                <a:moveTo>
                  <a:pt x="0" y="0"/>
                </a:moveTo>
                <a:lnTo>
                  <a:pt x="4041398" y="0"/>
                </a:lnTo>
                <a:lnTo>
                  <a:pt x="4041398" y="2207613"/>
                </a:lnTo>
                <a:lnTo>
                  <a:pt x="0" y="2207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3" name="Group 13"/>
          <p:cNvGrpSpPr/>
          <p:nvPr/>
        </p:nvGrpSpPr>
        <p:grpSpPr>
          <a:xfrm>
            <a:off x="6896691" y="2515838"/>
            <a:ext cx="3945288" cy="1880641"/>
            <a:chOff x="0" y="0"/>
            <a:chExt cx="1039088" cy="495313"/>
          </a:xfrm>
        </p:grpSpPr>
        <p:sp>
          <p:nvSpPr>
            <p:cNvPr id="14" name="Freeform 14"/>
            <p:cNvSpPr/>
            <p:nvPr/>
          </p:nvSpPr>
          <p:spPr>
            <a:xfrm>
              <a:off x="0" y="0"/>
              <a:ext cx="1039088" cy="495313"/>
            </a:xfrm>
            <a:custGeom>
              <a:avLst/>
              <a:gdLst/>
              <a:ahLst/>
              <a:cxnLst/>
              <a:rect l="l" t="t" r="r" b="b"/>
              <a:pathLst>
                <a:path w="1039088" h="495313">
                  <a:moveTo>
                    <a:pt x="1039088" y="247656"/>
                  </a:moveTo>
                  <a:lnTo>
                    <a:pt x="632688" y="0"/>
                  </a:lnTo>
                  <a:lnTo>
                    <a:pt x="632688" y="203200"/>
                  </a:lnTo>
                  <a:lnTo>
                    <a:pt x="0" y="203200"/>
                  </a:lnTo>
                  <a:lnTo>
                    <a:pt x="0" y="292113"/>
                  </a:lnTo>
                  <a:lnTo>
                    <a:pt x="632688" y="292113"/>
                  </a:lnTo>
                  <a:lnTo>
                    <a:pt x="632688" y="495313"/>
                  </a:lnTo>
                  <a:lnTo>
                    <a:pt x="1039088" y="247656"/>
                  </a:lnTo>
                  <a:close/>
                </a:path>
              </a:pathLst>
            </a:custGeom>
            <a:solidFill>
              <a:srgbClr val="010101"/>
            </a:solidFill>
          </p:spPr>
        </p:sp>
        <p:sp>
          <p:nvSpPr>
            <p:cNvPr id="15" name="TextBox 15"/>
            <p:cNvSpPr txBox="1"/>
            <p:nvPr/>
          </p:nvSpPr>
          <p:spPr>
            <a:xfrm>
              <a:off x="0" y="146050"/>
              <a:ext cx="937488" cy="146063"/>
            </a:xfrm>
            <a:prstGeom prst="rect">
              <a:avLst/>
            </a:prstGeom>
          </p:spPr>
          <p:txBody>
            <a:bodyPr lIns="50800" tIns="50800" rIns="50800" bIns="50800" rtlCol="0" anchor="ctr"/>
            <a:lstStyle/>
            <a:p>
              <a:pPr algn="ctr">
                <a:lnSpc>
                  <a:spcPts val="2340"/>
                </a:lnSpc>
              </a:pPr>
              <a:endParaRPr/>
            </a:p>
          </p:txBody>
        </p:sp>
      </p:grpSp>
      <p:sp>
        <p:nvSpPr>
          <p:cNvPr id="16" name="TextBox 16"/>
          <p:cNvSpPr txBox="1"/>
          <p:nvPr/>
        </p:nvSpPr>
        <p:spPr>
          <a:xfrm>
            <a:off x="4534631" y="361148"/>
            <a:ext cx="8526344" cy="1068045"/>
          </a:xfrm>
          <a:prstGeom prst="rect">
            <a:avLst/>
          </a:prstGeom>
        </p:spPr>
        <p:txBody>
          <a:bodyPr lIns="0" tIns="0" rIns="0" bIns="0" rtlCol="0" anchor="t">
            <a:spAutoFit/>
          </a:bodyPr>
          <a:lstStyle/>
          <a:p>
            <a:pPr algn="ctr">
              <a:lnSpc>
                <a:spcPts val="7669"/>
              </a:lnSpc>
            </a:pPr>
            <a:r>
              <a:rPr lang="en-US" sz="5899">
                <a:solidFill>
                  <a:srgbClr val="FFFFFF"/>
                </a:solidFill>
                <a:latin typeface="Times New Roman Bold"/>
              </a:rPr>
              <a:t>Existing Gap</a:t>
            </a:r>
          </a:p>
        </p:txBody>
      </p:sp>
      <p:sp>
        <p:nvSpPr>
          <p:cNvPr id="17" name="TextBox 17"/>
          <p:cNvSpPr txBox="1"/>
          <p:nvPr/>
        </p:nvSpPr>
        <p:spPr>
          <a:xfrm>
            <a:off x="2115784" y="2525884"/>
            <a:ext cx="3875961" cy="1717675"/>
          </a:xfrm>
          <a:prstGeom prst="rect">
            <a:avLst/>
          </a:prstGeom>
        </p:spPr>
        <p:txBody>
          <a:bodyPr lIns="0" tIns="0" rIns="0" bIns="0" rtlCol="0" anchor="t">
            <a:spAutoFit/>
          </a:bodyPr>
          <a:lstStyle/>
          <a:p>
            <a:pPr algn="ctr">
              <a:lnSpc>
                <a:spcPts val="6499"/>
              </a:lnSpc>
            </a:pPr>
            <a:r>
              <a:rPr lang="en-US" sz="4999">
                <a:solidFill>
                  <a:srgbClr val="000000"/>
                </a:solidFill>
                <a:latin typeface="Times New Roman"/>
              </a:rPr>
              <a:t>Limited </a:t>
            </a:r>
          </a:p>
          <a:p>
            <a:pPr algn="ctr">
              <a:lnSpc>
                <a:spcPts val="6499"/>
              </a:lnSpc>
              <a:spcBef>
                <a:spcPct val="0"/>
              </a:spcBef>
            </a:pPr>
            <a:r>
              <a:rPr lang="en-US" sz="4999">
                <a:solidFill>
                  <a:srgbClr val="000000"/>
                </a:solidFill>
                <a:latin typeface="Times New Roman"/>
              </a:rPr>
              <a:t>Training Data</a:t>
            </a:r>
          </a:p>
        </p:txBody>
      </p:sp>
      <p:sp>
        <p:nvSpPr>
          <p:cNvPr id="18" name="TextBox 18"/>
          <p:cNvSpPr txBox="1"/>
          <p:nvPr/>
        </p:nvSpPr>
        <p:spPr>
          <a:xfrm>
            <a:off x="2033066" y="5223863"/>
            <a:ext cx="3806600" cy="1717675"/>
          </a:xfrm>
          <a:prstGeom prst="rect">
            <a:avLst/>
          </a:prstGeom>
        </p:spPr>
        <p:txBody>
          <a:bodyPr lIns="0" tIns="0" rIns="0" bIns="0" rtlCol="0" anchor="t">
            <a:spAutoFit/>
          </a:bodyPr>
          <a:lstStyle/>
          <a:p>
            <a:pPr algn="ctr">
              <a:lnSpc>
                <a:spcPts val="6499"/>
              </a:lnSpc>
              <a:spcBef>
                <a:spcPct val="0"/>
              </a:spcBef>
            </a:pPr>
            <a:r>
              <a:rPr lang="en-US" sz="4999">
                <a:solidFill>
                  <a:srgbClr val="000000"/>
                </a:solidFill>
                <a:latin typeface="Times New Roman"/>
              </a:rPr>
              <a:t>Less Accuracy</a:t>
            </a:r>
          </a:p>
        </p:txBody>
      </p:sp>
      <p:sp>
        <p:nvSpPr>
          <p:cNvPr id="19" name="TextBox 19"/>
          <p:cNvSpPr txBox="1"/>
          <p:nvPr/>
        </p:nvSpPr>
        <p:spPr>
          <a:xfrm>
            <a:off x="2150465" y="7615371"/>
            <a:ext cx="3806600" cy="2397760"/>
          </a:xfrm>
          <a:prstGeom prst="rect">
            <a:avLst/>
          </a:prstGeom>
        </p:spPr>
        <p:txBody>
          <a:bodyPr lIns="0" tIns="0" rIns="0" bIns="0" rtlCol="0" anchor="t">
            <a:spAutoFit/>
          </a:bodyPr>
          <a:lstStyle/>
          <a:p>
            <a:pPr algn="ctr">
              <a:lnSpc>
                <a:spcPts val="6109"/>
              </a:lnSpc>
            </a:pPr>
            <a:r>
              <a:rPr lang="en-US" sz="4699">
                <a:solidFill>
                  <a:srgbClr val="000000"/>
                </a:solidFill>
                <a:latin typeface="Times New Roman"/>
              </a:rPr>
              <a:t>Old version </a:t>
            </a:r>
          </a:p>
          <a:p>
            <a:pPr algn="ctr">
              <a:lnSpc>
                <a:spcPts val="6109"/>
              </a:lnSpc>
              <a:spcBef>
                <a:spcPct val="0"/>
              </a:spcBef>
            </a:pPr>
            <a:r>
              <a:rPr lang="en-US" sz="4699">
                <a:solidFill>
                  <a:srgbClr val="000000"/>
                </a:solidFill>
                <a:latin typeface="Times New Roman"/>
              </a:rPr>
              <a:t>of YOLO model</a:t>
            </a:r>
          </a:p>
        </p:txBody>
      </p:sp>
      <p:sp>
        <p:nvSpPr>
          <p:cNvPr id="20" name="TextBox 20"/>
          <p:cNvSpPr txBox="1"/>
          <p:nvPr/>
        </p:nvSpPr>
        <p:spPr>
          <a:xfrm>
            <a:off x="11664206" y="2430634"/>
            <a:ext cx="3875961" cy="1717675"/>
          </a:xfrm>
          <a:prstGeom prst="rect">
            <a:avLst/>
          </a:prstGeom>
        </p:spPr>
        <p:txBody>
          <a:bodyPr lIns="0" tIns="0" rIns="0" bIns="0" rtlCol="0" anchor="t">
            <a:spAutoFit/>
          </a:bodyPr>
          <a:lstStyle/>
          <a:p>
            <a:pPr algn="ctr">
              <a:lnSpc>
                <a:spcPts val="6499"/>
              </a:lnSpc>
            </a:pPr>
            <a:r>
              <a:rPr lang="en-US" sz="4999">
                <a:solidFill>
                  <a:srgbClr val="000000"/>
                </a:solidFill>
                <a:latin typeface="Times New Roman"/>
              </a:rPr>
              <a:t>Improved</a:t>
            </a:r>
          </a:p>
          <a:p>
            <a:pPr algn="ctr">
              <a:lnSpc>
                <a:spcPts val="6499"/>
              </a:lnSpc>
              <a:spcBef>
                <a:spcPct val="0"/>
              </a:spcBef>
            </a:pPr>
            <a:r>
              <a:rPr lang="en-US" sz="4999">
                <a:solidFill>
                  <a:srgbClr val="000000"/>
                </a:solidFill>
                <a:latin typeface="Times New Roman"/>
              </a:rPr>
              <a:t>Training Data</a:t>
            </a:r>
          </a:p>
        </p:txBody>
      </p:sp>
      <p:sp>
        <p:nvSpPr>
          <p:cNvPr id="21" name="TextBox 21"/>
          <p:cNvSpPr txBox="1"/>
          <p:nvPr/>
        </p:nvSpPr>
        <p:spPr>
          <a:xfrm>
            <a:off x="12190136" y="5136056"/>
            <a:ext cx="2658666" cy="1717675"/>
          </a:xfrm>
          <a:prstGeom prst="rect">
            <a:avLst/>
          </a:prstGeom>
        </p:spPr>
        <p:txBody>
          <a:bodyPr lIns="0" tIns="0" rIns="0" bIns="0" rtlCol="0" anchor="t">
            <a:spAutoFit/>
          </a:bodyPr>
          <a:lstStyle/>
          <a:p>
            <a:pPr algn="ctr">
              <a:lnSpc>
                <a:spcPts val="6499"/>
              </a:lnSpc>
            </a:pPr>
            <a:r>
              <a:rPr lang="en-US" sz="4999">
                <a:solidFill>
                  <a:srgbClr val="000000"/>
                </a:solidFill>
                <a:latin typeface="Times New Roman"/>
              </a:rPr>
              <a:t>Improved</a:t>
            </a:r>
          </a:p>
          <a:p>
            <a:pPr algn="ctr">
              <a:lnSpc>
                <a:spcPts val="6499"/>
              </a:lnSpc>
              <a:spcBef>
                <a:spcPct val="0"/>
              </a:spcBef>
            </a:pPr>
            <a:r>
              <a:rPr lang="en-US" sz="4999">
                <a:solidFill>
                  <a:srgbClr val="000000"/>
                </a:solidFill>
                <a:latin typeface="Times New Roman"/>
              </a:rPr>
              <a:t>Accuracy</a:t>
            </a:r>
          </a:p>
        </p:txBody>
      </p:sp>
      <p:sp>
        <p:nvSpPr>
          <p:cNvPr id="22" name="TextBox 22"/>
          <p:cNvSpPr txBox="1"/>
          <p:nvPr/>
        </p:nvSpPr>
        <p:spPr>
          <a:xfrm>
            <a:off x="11299994" y="7536314"/>
            <a:ext cx="4681192" cy="2397760"/>
          </a:xfrm>
          <a:prstGeom prst="rect">
            <a:avLst/>
          </a:prstGeom>
        </p:spPr>
        <p:txBody>
          <a:bodyPr lIns="0" tIns="0" rIns="0" bIns="0" rtlCol="0" anchor="t">
            <a:spAutoFit/>
          </a:bodyPr>
          <a:lstStyle/>
          <a:p>
            <a:pPr algn="ctr">
              <a:lnSpc>
                <a:spcPts val="6109"/>
              </a:lnSpc>
            </a:pPr>
            <a:r>
              <a:rPr lang="en-US" sz="4699" dirty="0">
                <a:solidFill>
                  <a:srgbClr val="000000"/>
                </a:solidFill>
                <a:latin typeface="Times New Roman"/>
              </a:rPr>
              <a:t>Used Latest </a:t>
            </a:r>
          </a:p>
          <a:p>
            <a:pPr algn="ctr">
              <a:lnSpc>
                <a:spcPts val="6109"/>
              </a:lnSpc>
            </a:pPr>
            <a:r>
              <a:rPr lang="en-US" sz="4699" dirty="0">
                <a:solidFill>
                  <a:srgbClr val="000000"/>
                </a:solidFill>
                <a:latin typeface="Times New Roman"/>
              </a:rPr>
              <a:t>version of </a:t>
            </a:r>
          </a:p>
          <a:p>
            <a:pPr algn="ctr">
              <a:lnSpc>
                <a:spcPts val="6109"/>
              </a:lnSpc>
              <a:spcBef>
                <a:spcPct val="0"/>
              </a:spcBef>
            </a:pPr>
            <a:r>
              <a:rPr lang="en-US" sz="4699" dirty="0">
                <a:solidFill>
                  <a:srgbClr val="000000"/>
                </a:solidFill>
                <a:latin typeface="Times New Roman"/>
              </a:rPr>
              <a:t>YOLO model</a:t>
            </a:r>
          </a:p>
        </p:txBody>
      </p:sp>
      <p:grpSp>
        <p:nvGrpSpPr>
          <p:cNvPr id="23" name="Group 23"/>
          <p:cNvGrpSpPr/>
          <p:nvPr/>
        </p:nvGrpSpPr>
        <p:grpSpPr>
          <a:xfrm>
            <a:off x="6896691" y="5060897"/>
            <a:ext cx="3945288" cy="1880641"/>
            <a:chOff x="0" y="0"/>
            <a:chExt cx="1039088" cy="495313"/>
          </a:xfrm>
        </p:grpSpPr>
        <p:sp>
          <p:nvSpPr>
            <p:cNvPr id="24" name="Freeform 24"/>
            <p:cNvSpPr/>
            <p:nvPr/>
          </p:nvSpPr>
          <p:spPr>
            <a:xfrm>
              <a:off x="0" y="0"/>
              <a:ext cx="1039088" cy="495313"/>
            </a:xfrm>
            <a:custGeom>
              <a:avLst/>
              <a:gdLst/>
              <a:ahLst/>
              <a:cxnLst/>
              <a:rect l="l" t="t" r="r" b="b"/>
              <a:pathLst>
                <a:path w="1039088" h="495313">
                  <a:moveTo>
                    <a:pt x="1039088" y="247656"/>
                  </a:moveTo>
                  <a:lnTo>
                    <a:pt x="632688" y="0"/>
                  </a:lnTo>
                  <a:lnTo>
                    <a:pt x="632688" y="203200"/>
                  </a:lnTo>
                  <a:lnTo>
                    <a:pt x="0" y="203200"/>
                  </a:lnTo>
                  <a:lnTo>
                    <a:pt x="0" y="292113"/>
                  </a:lnTo>
                  <a:lnTo>
                    <a:pt x="632688" y="292113"/>
                  </a:lnTo>
                  <a:lnTo>
                    <a:pt x="632688" y="495313"/>
                  </a:lnTo>
                  <a:lnTo>
                    <a:pt x="1039088" y="247656"/>
                  </a:lnTo>
                  <a:close/>
                </a:path>
              </a:pathLst>
            </a:custGeom>
            <a:solidFill>
              <a:srgbClr val="010101"/>
            </a:solidFill>
          </p:spPr>
        </p:sp>
        <p:sp>
          <p:nvSpPr>
            <p:cNvPr id="25" name="TextBox 25"/>
            <p:cNvSpPr txBox="1"/>
            <p:nvPr/>
          </p:nvSpPr>
          <p:spPr>
            <a:xfrm>
              <a:off x="0" y="146050"/>
              <a:ext cx="937488" cy="146063"/>
            </a:xfrm>
            <a:prstGeom prst="rect">
              <a:avLst/>
            </a:prstGeom>
          </p:spPr>
          <p:txBody>
            <a:bodyPr lIns="50800" tIns="50800" rIns="50800" bIns="50800" rtlCol="0" anchor="ctr"/>
            <a:lstStyle/>
            <a:p>
              <a:pPr algn="ctr">
                <a:lnSpc>
                  <a:spcPts val="2340"/>
                </a:lnSpc>
              </a:pPr>
              <a:endParaRPr/>
            </a:p>
          </p:txBody>
        </p:sp>
      </p:grpSp>
      <p:grpSp>
        <p:nvGrpSpPr>
          <p:cNvPr id="26" name="Group 26"/>
          <p:cNvGrpSpPr/>
          <p:nvPr/>
        </p:nvGrpSpPr>
        <p:grpSpPr>
          <a:xfrm>
            <a:off x="6896691" y="7605956"/>
            <a:ext cx="3945288" cy="1880641"/>
            <a:chOff x="0" y="0"/>
            <a:chExt cx="1039088" cy="495313"/>
          </a:xfrm>
        </p:grpSpPr>
        <p:sp>
          <p:nvSpPr>
            <p:cNvPr id="27" name="Freeform 27"/>
            <p:cNvSpPr/>
            <p:nvPr/>
          </p:nvSpPr>
          <p:spPr>
            <a:xfrm>
              <a:off x="0" y="0"/>
              <a:ext cx="1039088" cy="495313"/>
            </a:xfrm>
            <a:custGeom>
              <a:avLst/>
              <a:gdLst/>
              <a:ahLst/>
              <a:cxnLst/>
              <a:rect l="l" t="t" r="r" b="b"/>
              <a:pathLst>
                <a:path w="1039088" h="495313">
                  <a:moveTo>
                    <a:pt x="1039088" y="247656"/>
                  </a:moveTo>
                  <a:lnTo>
                    <a:pt x="632688" y="0"/>
                  </a:lnTo>
                  <a:lnTo>
                    <a:pt x="632688" y="203200"/>
                  </a:lnTo>
                  <a:lnTo>
                    <a:pt x="0" y="203200"/>
                  </a:lnTo>
                  <a:lnTo>
                    <a:pt x="0" y="292113"/>
                  </a:lnTo>
                  <a:lnTo>
                    <a:pt x="632688" y="292113"/>
                  </a:lnTo>
                  <a:lnTo>
                    <a:pt x="632688" y="495313"/>
                  </a:lnTo>
                  <a:lnTo>
                    <a:pt x="1039088" y="247656"/>
                  </a:lnTo>
                  <a:close/>
                </a:path>
              </a:pathLst>
            </a:custGeom>
            <a:solidFill>
              <a:srgbClr val="010101"/>
            </a:solidFill>
          </p:spPr>
        </p:sp>
        <p:sp>
          <p:nvSpPr>
            <p:cNvPr id="28" name="TextBox 28"/>
            <p:cNvSpPr txBox="1"/>
            <p:nvPr/>
          </p:nvSpPr>
          <p:spPr>
            <a:xfrm>
              <a:off x="0" y="146050"/>
              <a:ext cx="937488" cy="146063"/>
            </a:xfrm>
            <a:prstGeom prst="rect">
              <a:avLst/>
            </a:prstGeom>
          </p:spPr>
          <p:txBody>
            <a:bodyPr lIns="50800" tIns="50800" rIns="50800" bIns="50800" rtlCol="0" anchor="ctr"/>
            <a:lstStyle/>
            <a:p>
              <a:pPr algn="ctr">
                <a:lnSpc>
                  <a:spcPts val="234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33883" y="-50265"/>
            <a:ext cx="5152068" cy="1086606"/>
          </a:xfrm>
          <a:custGeom>
            <a:avLst/>
            <a:gdLst/>
            <a:ahLst/>
            <a:cxnLst/>
            <a:rect l="l" t="t" r="r" b="b"/>
            <a:pathLst>
              <a:path w="5152068" h="1086606">
                <a:moveTo>
                  <a:pt x="0" y="0"/>
                </a:moveTo>
                <a:lnTo>
                  <a:pt x="5152068" y="0"/>
                </a:lnTo>
                <a:lnTo>
                  <a:pt x="5152068" y="1086606"/>
                </a:lnTo>
                <a:lnTo>
                  <a:pt x="0" y="10866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014288" y="60462"/>
            <a:ext cx="3934108" cy="1176600"/>
          </a:xfrm>
          <a:prstGeom prst="rect">
            <a:avLst/>
          </a:prstGeom>
        </p:spPr>
        <p:txBody>
          <a:bodyPr lIns="0" tIns="0" rIns="0" bIns="0" rtlCol="0" anchor="t">
            <a:spAutoFit/>
          </a:bodyPr>
          <a:lstStyle/>
          <a:p>
            <a:pPr algn="ctr">
              <a:lnSpc>
                <a:spcPts val="7278"/>
              </a:lnSpc>
            </a:pPr>
            <a:r>
              <a:rPr lang="en-US" sz="5599">
                <a:solidFill>
                  <a:srgbClr val="FFFFFF"/>
                </a:solidFill>
                <a:latin typeface="Times New Roman Bold"/>
              </a:rPr>
              <a:t>Methodology</a:t>
            </a:r>
          </a:p>
        </p:txBody>
      </p:sp>
      <p:grpSp>
        <p:nvGrpSpPr>
          <p:cNvPr id="4" name="Group 4"/>
          <p:cNvGrpSpPr/>
          <p:nvPr/>
        </p:nvGrpSpPr>
        <p:grpSpPr>
          <a:xfrm>
            <a:off x="3056693" y="1214180"/>
            <a:ext cx="12231763" cy="8757324"/>
            <a:chOff x="0" y="0"/>
            <a:chExt cx="16309017" cy="11676432"/>
          </a:xfrm>
        </p:grpSpPr>
        <p:sp>
          <p:nvSpPr>
            <p:cNvPr id="5" name="Freeform 5"/>
            <p:cNvSpPr/>
            <p:nvPr/>
          </p:nvSpPr>
          <p:spPr>
            <a:xfrm>
              <a:off x="0" y="0"/>
              <a:ext cx="16308960" cy="11676380"/>
            </a:xfrm>
            <a:custGeom>
              <a:avLst/>
              <a:gdLst/>
              <a:ahLst/>
              <a:cxnLst/>
              <a:rect l="l" t="t" r="r" b="b"/>
              <a:pathLst>
                <a:path w="16308960" h="11676380">
                  <a:moveTo>
                    <a:pt x="0" y="0"/>
                  </a:moveTo>
                  <a:lnTo>
                    <a:pt x="16308960" y="0"/>
                  </a:lnTo>
                  <a:lnTo>
                    <a:pt x="16308960" y="11676380"/>
                  </a:lnTo>
                  <a:lnTo>
                    <a:pt x="0" y="11676380"/>
                  </a:lnTo>
                  <a:lnTo>
                    <a:pt x="0" y="0"/>
                  </a:lnTo>
                  <a:close/>
                </a:path>
              </a:pathLst>
            </a:custGeom>
            <a:solidFill>
              <a:srgbClr val="000000">
                <a:alpha val="0"/>
              </a:srgbClr>
            </a:solidFill>
            <a:ln w="12700">
              <a:solidFill>
                <a:srgbClr val="000000"/>
              </a:solidFill>
            </a:ln>
          </p:spPr>
        </p:sp>
      </p:grpSp>
      <p:sp>
        <p:nvSpPr>
          <p:cNvPr id="6" name="Freeform 6"/>
          <p:cNvSpPr/>
          <p:nvPr/>
        </p:nvSpPr>
        <p:spPr>
          <a:xfrm>
            <a:off x="2978235" y="1214180"/>
            <a:ext cx="12566565" cy="8839038"/>
          </a:xfrm>
          <a:custGeom>
            <a:avLst/>
            <a:gdLst/>
            <a:ahLst/>
            <a:cxnLst/>
            <a:rect l="l" t="t" r="r" b="b"/>
            <a:pathLst>
              <a:path w="12310221" h="8839038">
                <a:moveTo>
                  <a:pt x="0" y="0"/>
                </a:moveTo>
                <a:lnTo>
                  <a:pt x="12310221" y="0"/>
                </a:lnTo>
                <a:lnTo>
                  <a:pt x="12310221" y="8839038"/>
                </a:lnTo>
                <a:lnTo>
                  <a:pt x="0" y="8839038"/>
                </a:lnTo>
                <a:lnTo>
                  <a:pt x="0" y="0"/>
                </a:lnTo>
                <a:close/>
              </a:path>
            </a:pathLst>
          </a:custGeom>
          <a:blipFill>
            <a:blip r:embed="rId4"/>
            <a:stretch>
              <a:fillRect l="-1425" r="-1425" b="-1627"/>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45288" y="672785"/>
            <a:ext cx="14797423" cy="8941429"/>
          </a:xfrm>
          <a:custGeom>
            <a:avLst/>
            <a:gdLst/>
            <a:ahLst/>
            <a:cxnLst/>
            <a:rect l="l" t="t" r="r" b="b"/>
            <a:pathLst>
              <a:path w="17235089" h="9793586">
                <a:moveTo>
                  <a:pt x="0" y="0"/>
                </a:moveTo>
                <a:lnTo>
                  <a:pt x="17235088" y="0"/>
                </a:lnTo>
                <a:lnTo>
                  <a:pt x="17235088" y="9793585"/>
                </a:lnTo>
                <a:lnTo>
                  <a:pt x="0" y="9793585"/>
                </a:lnTo>
                <a:lnTo>
                  <a:pt x="0" y="0"/>
                </a:lnTo>
                <a:close/>
              </a:path>
            </a:pathLst>
          </a:custGeom>
          <a:blipFill>
            <a:blip r:embed="rId2"/>
            <a:stretch>
              <a:fillRect/>
            </a:stretch>
          </a:blipFill>
          <a:ln w="38100">
            <a:solidFill>
              <a:srgbClr val="FF0000"/>
            </a:solidFill>
          </a:ln>
        </p:spPr>
        <p:txBody>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652</Words>
  <Application>Microsoft Office PowerPoint</Application>
  <PresentationFormat>Custom</PresentationFormat>
  <Paragraphs>128</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dc:creator>MMANTC-CE-24</dc:creator>
  <cp:lastModifiedBy>Guest User</cp:lastModifiedBy>
  <cp:revision>7</cp:revision>
  <dcterms:created xsi:type="dcterms:W3CDTF">2006-08-16T00:00:00Z</dcterms:created>
  <dcterms:modified xsi:type="dcterms:W3CDTF">2024-04-07T11:07:04Z</dcterms:modified>
  <dc:identifier>DAFwcmuV1sE</dc:identifier>
</cp:coreProperties>
</file>